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4"/>
  </p:sldMasterIdLst>
  <p:notesMasterIdLst>
    <p:notesMasterId r:id="rId30"/>
  </p:notesMasterIdLst>
  <p:handoutMasterIdLst>
    <p:handoutMasterId r:id="rId31"/>
  </p:handoutMasterIdLst>
  <p:sldIdLst>
    <p:sldId id="362" r:id="rId5"/>
    <p:sldId id="456" r:id="rId6"/>
    <p:sldId id="457" r:id="rId7"/>
    <p:sldId id="459" r:id="rId8"/>
    <p:sldId id="460" r:id="rId9"/>
    <p:sldId id="461" r:id="rId10"/>
    <p:sldId id="462" r:id="rId11"/>
    <p:sldId id="458" r:id="rId12"/>
    <p:sldId id="478" r:id="rId13"/>
    <p:sldId id="463" r:id="rId14"/>
    <p:sldId id="464" r:id="rId15"/>
    <p:sldId id="465" r:id="rId16"/>
    <p:sldId id="466" r:id="rId17"/>
    <p:sldId id="477" r:id="rId18"/>
    <p:sldId id="467" r:id="rId19"/>
    <p:sldId id="468" r:id="rId20"/>
    <p:sldId id="469" r:id="rId21"/>
    <p:sldId id="470" r:id="rId22"/>
    <p:sldId id="471" r:id="rId23"/>
    <p:sldId id="472" r:id="rId24"/>
    <p:sldId id="473" r:id="rId25"/>
    <p:sldId id="474" r:id="rId26"/>
    <p:sldId id="475" r:id="rId27"/>
    <p:sldId id="476" r:id="rId28"/>
    <p:sldId id="479" r:id="rId29"/>
  </p:sldIdLst>
  <p:sldSz cx="9144000" cy="6858000" type="screen4x3"/>
  <p:notesSz cx="6888163" cy="10020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70337" autoAdjust="0"/>
  </p:normalViewPr>
  <p:slideViewPr>
    <p:cSldViewPr>
      <p:cViewPr varScale="1">
        <p:scale>
          <a:sx n="52" d="100"/>
          <a:sy n="52" d="100"/>
        </p:scale>
        <p:origin x="192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5621" cy="501576"/>
          </a:xfrm>
          <a:prstGeom prst="rect">
            <a:avLst/>
          </a:prstGeom>
        </p:spPr>
        <p:txBody>
          <a:bodyPr vert="horz" lIns="92446" tIns="46223" rIns="92446" bIns="46223" rtlCol="0"/>
          <a:lstStyle>
            <a:lvl1pPr algn="l">
              <a:defRPr sz="1200"/>
            </a:lvl1pPr>
          </a:lstStyle>
          <a:p>
            <a:endParaRPr lang="en-GB"/>
          </a:p>
        </p:txBody>
      </p:sp>
      <p:sp>
        <p:nvSpPr>
          <p:cNvPr id="3" name="Date Placeholder 2"/>
          <p:cNvSpPr>
            <a:spLocks noGrp="1"/>
          </p:cNvSpPr>
          <p:nvPr>
            <p:ph type="dt" sz="quarter" idx="1"/>
          </p:nvPr>
        </p:nvSpPr>
        <p:spPr>
          <a:xfrm>
            <a:off x="3900934" y="0"/>
            <a:ext cx="2985621" cy="501576"/>
          </a:xfrm>
          <a:prstGeom prst="rect">
            <a:avLst/>
          </a:prstGeom>
        </p:spPr>
        <p:txBody>
          <a:bodyPr vert="horz" lIns="92446" tIns="46223" rIns="92446" bIns="46223" rtlCol="0"/>
          <a:lstStyle>
            <a:lvl1pPr algn="r">
              <a:defRPr sz="1200"/>
            </a:lvl1pPr>
          </a:lstStyle>
          <a:p>
            <a:fld id="{58BD45BA-F7EF-4E4A-BE58-EC44BDF07F96}" type="datetimeFigureOut">
              <a:rPr lang="en-GB" smtClean="0"/>
              <a:t>20/08/2020</a:t>
            </a:fld>
            <a:endParaRPr lang="en-GB"/>
          </a:p>
        </p:txBody>
      </p:sp>
      <p:sp>
        <p:nvSpPr>
          <p:cNvPr id="4" name="Footer Placeholder 3"/>
          <p:cNvSpPr>
            <a:spLocks noGrp="1"/>
          </p:cNvSpPr>
          <p:nvPr>
            <p:ph type="ftr" sz="quarter" idx="2"/>
          </p:nvPr>
        </p:nvSpPr>
        <p:spPr>
          <a:xfrm>
            <a:off x="0" y="9517122"/>
            <a:ext cx="2985621" cy="501575"/>
          </a:xfrm>
          <a:prstGeom prst="rect">
            <a:avLst/>
          </a:prstGeom>
        </p:spPr>
        <p:txBody>
          <a:bodyPr vert="horz" lIns="92446" tIns="46223" rIns="92446" bIns="46223" rtlCol="0" anchor="b"/>
          <a:lstStyle>
            <a:lvl1pPr algn="l">
              <a:defRPr sz="1200"/>
            </a:lvl1pPr>
          </a:lstStyle>
          <a:p>
            <a:endParaRPr lang="en-GB"/>
          </a:p>
        </p:txBody>
      </p:sp>
      <p:sp>
        <p:nvSpPr>
          <p:cNvPr id="5" name="Slide Number Placeholder 4"/>
          <p:cNvSpPr>
            <a:spLocks noGrp="1"/>
          </p:cNvSpPr>
          <p:nvPr>
            <p:ph type="sldNum" sz="quarter" idx="3"/>
          </p:nvPr>
        </p:nvSpPr>
        <p:spPr>
          <a:xfrm>
            <a:off x="3900934" y="9517122"/>
            <a:ext cx="2985621" cy="501575"/>
          </a:xfrm>
          <a:prstGeom prst="rect">
            <a:avLst/>
          </a:prstGeom>
        </p:spPr>
        <p:txBody>
          <a:bodyPr vert="horz" lIns="92446" tIns="46223" rIns="92446" bIns="46223" rtlCol="0" anchor="b"/>
          <a:lstStyle>
            <a:lvl1pPr algn="r">
              <a:defRPr sz="1200"/>
            </a:lvl1pPr>
          </a:lstStyle>
          <a:p>
            <a:fld id="{13F24D03-964E-4F0B-BD70-8936D2639D7E}" type="slidenum">
              <a:rPr lang="en-GB" smtClean="0"/>
              <a:t>‹#›</a:t>
            </a:fld>
            <a:endParaRPr lang="en-GB"/>
          </a:p>
        </p:txBody>
      </p:sp>
    </p:spTree>
    <p:extLst>
      <p:ext uri="{BB962C8B-B14F-4D97-AF65-F5344CB8AC3E}">
        <p14:creationId xmlns:p14="http://schemas.microsoft.com/office/powerpoint/2010/main" val="24950878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4870" cy="501015"/>
          </a:xfrm>
          <a:prstGeom prst="rect">
            <a:avLst/>
          </a:prstGeom>
        </p:spPr>
        <p:txBody>
          <a:bodyPr vert="horz" lIns="92446" tIns="46223" rIns="92446" bIns="46223" rtlCol="0"/>
          <a:lstStyle>
            <a:lvl1pPr algn="l">
              <a:defRPr sz="1200"/>
            </a:lvl1pPr>
          </a:lstStyle>
          <a:p>
            <a:endParaRPr lang="en-GB"/>
          </a:p>
        </p:txBody>
      </p:sp>
      <p:sp>
        <p:nvSpPr>
          <p:cNvPr id="3" name="Date Placeholder 2"/>
          <p:cNvSpPr>
            <a:spLocks noGrp="1"/>
          </p:cNvSpPr>
          <p:nvPr>
            <p:ph type="dt" idx="1"/>
          </p:nvPr>
        </p:nvSpPr>
        <p:spPr>
          <a:xfrm>
            <a:off x="3901699" y="0"/>
            <a:ext cx="2984870" cy="501015"/>
          </a:xfrm>
          <a:prstGeom prst="rect">
            <a:avLst/>
          </a:prstGeom>
        </p:spPr>
        <p:txBody>
          <a:bodyPr vert="horz" lIns="92446" tIns="46223" rIns="92446" bIns="46223" rtlCol="0"/>
          <a:lstStyle>
            <a:lvl1pPr algn="r">
              <a:defRPr sz="1200"/>
            </a:lvl1pPr>
          </a:lstStyle>
          <a:p>
            <a:fld id="{864F29AB-0269-47AA-A879-4593E3013DDB}" type="datetimeFigureOut">
              <a:rPr lang="en-GB" smtClean="0"/>
              <a:t>20/08/2020</a:t>
            </a:fld>
            <a:endParaRPr lang="en-GB"/>
          </a:p>
        </p:txBody>
      </p:sp>
      <p:sp>
        <p:nvSpPr>
          <p:cNvPr id="4" name="Slide Image Placeholder 3"/>
          <p:cNvSpPr>
            <a:spLocks noGrp="1" noRot="1" noChangeAspect="1"/>
          </p:cNvSpPr>
          <p:nvPr>
            <p:ph type="sldImg" idx="2"/>
          </p:nvPr>
        </p:nvSpPr>
        <p:spPr>
          <a:xfrm>
            <a:off x="938213" y="750888"/>
            <a:ext cx="5011737" cy="3759200"/>
          </a:xfrm>
          <a:prstGeom prst="rect">
            <a:avLst/>
          </a:prstGeom>
          <a:noFill/>
          <a:ln w="12700">
            <a:solidFill>
              <a:prstClr val="black"/>
            </a:solidFill>
          </a:ln>
        </p:spPr>
        <p:txBody>
          <a:bodyPr vert="horz" lIns="92446" tIns="46223" rIns="92446" bIns="46223" rtlCol="0" anchor="ctr"/>
          <a:lstStyle/>
          <a:p>
            <a:endParaRPr lang="en-GB"/>
          </a:p>
        </p:txBody>
      </p:sp>
      <p:sp>
        <p:nvSpPr>
          <p:cNvPr id="5" name="Notes Placeholder 4"/>
          <p:cNvSpPr>
            <a:spLocks noGrp="1"/>
          </p:cNvSpPr>
          <p:nvPr>
            <p:ph type="body" sz="quarter" idx="3"/>
          </p:nvPr>
        </p:nvSpPr>
        <p:spPr>
          <a:xfrm>
            <a:off x="688817" y="4759643"/>
            <a:ext cx="5510530" cy="4509135"/>
          </a:xfrm>
          <a:prstGeom prst="rect">
            <a:avLst/>
          </a:prstGeom>
        </p:spPr>
        <p:txBody>
          <a:bodyPr vert="horz" lIns="92446" tIns="46223" rIns="92446" bIns="462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9517546"/>
            <a:ext cx="2984870" cy="501015"/>
          </a:xfrm>
          <a:prstGeom prst="rect">
            <a:avLst/>
          </a:prstGeom>
        </p:spPr>
        <p:txBody>
          <a:bodyPr vert="horz" lIns="92446" tIns="46223" rIns="92446" bIns="46223" rtlCol="0" anchor="b"/>
          <a:lstStyle>
            <a:lvl1pPr algn="l">
              <a:defRPr sz="1200"/>
            </a:lvl1pPr>
          </a:lstStyle>
          <a:p>
            <a:endParaRPr lang="en-GB"/>
          </a:p>
        </p:txBody>
      </p:sp>
      <p:sp>
        <p:nvSpPr>
          <p:cNvPr id="7" name="Slide Number Placeholder 6"/>
          <p:cNvSpPr>
            <a:spLocks noGrp="1"/>
          </p:cNvSpPr>
          <p:nvPr>
            <p:ph type="sldNum" sz="quarter" idx="5"/>
          </p:nvPr>
        </p:nvSpPr>
        <p:spPr>
          <a:xfrm>
            <a:off x="3901699" y="9517546"/>
            <a:ext cx="2984870" cy="501015"/>
          </a:xfrm>
          <a:prstGeom prst="rect">
            <a:avLst/>
          </a:prstGeom>
        </p:spPr>
        <p:txBody>
          <a:bodyPr vert="horz" lIns="92446" tIns="46223" rIns="92446" bIns="46223" rtlCol="0" anchor="b"/>
          <a:lstStyle>
            <a:lvl1pPr algn="r">
              <a:defRPr sz="1200"/>
            </a:lvl1pPr>
          </a:lstStyle>
          <a:p>
            <a:fld id="{C1F8A2FE-DE86-4A33-AF36-D15B87A8CC57}" type="slidenum">
              <a:rPr lang="en-GB" smtClean="0"/>
              <a:t>‹#›</a:t>
            </a:fld>
            <a:endParaRPr lang="en-GB"/>
          </a:p>
        </p:txBody>
      </p:sp>
    </p:spTree>
    <p:extLst>
      <p:ext uri="{BB962C8B-B14F-4D97-AF65-F5344CB8AC3E}">
        <p14:creationId xmlns:p14="http://schemas.microsoft.com/office/powerpoint/2010/main" val="37068054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Slide Image Placeholder 1"/>
          <p:cNvSpPr>
            <a:spLocks noGrp="1" noRot="1" noChangeAspect="1" noTextEdit="1"/>
          </p:cNvSpPr>
          <p:nvPr>
            <p:ph type="sldImg"/>
          </p:nvPr>
        </p:nvSpPr>
        <p:spPr bwMode="auto">
          <a:noFill/>
          <a:ln>
            <a:solidFill>
              <a:srgbClr val="000000"/>
            </a:solidFill>
            <a:miter lim="800000"/>
            <a:headEnd/>
            <a:tailEnd/>
          </a:ln>
        </p:spPr>
      </p:sp>
      <p:sp>
        <p:nvSpPr>
          <p:cNvPr id="13926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dirty="0" smtClean="0"/>
          </a:p>
          <a:p>
            <a:endParaRPr lang="en-GB" dirty="0" smtClean="0"/>
          </a:p>
        </p:txBody>
      </p:sp>
      <p:sp>
        <p:nvSpPr>
          <p:cNvPr id="4" name="Slide Number Placeholder 3"/>
          <p:cNvSpPr>
            <a:spLocks noGrp="1"/>
          </p:cNvSpPr>
          <p:nvPr>
            <p:ph type="sldNum" sz="quarter" idx="5"/>
          </p:nvPr>
        </p:nvSpPr>
        <p:spPr/>
        <p:txBody>
          <a:bodyPr/>
          <a:lstStyle/>
          <a:p>
            <a:pPr>
              <a:defRPr/>
            </a:pPr>
            <a:fld id="{0FDE8D14-F69D-4B58-B94A-D06257403E1A}" type="slidenum">
              <a:rPr lang="en-US" smtClean="0"/>
              <a:pPr>
                <a:defRPr/>
              </a:pPr>
              <a:t>1</a:t>
            </a:fld>
            <a:endParaRPr lang="en-US" dirty="0"/>
          </a:p>
        </p:txBody>
      </p:sp>
    </p:spTree>
    <p:extLst>
      <p:ext uri="{BB962C8B-B14F-4D97-AF65-F5344CB8AC3E}">
        <p14:creationId xmlns:p14="http://schemas.microsoft.com/office/powerpoint/2010/main" val="35672704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1F8A2FE-DE86-4A33-AF36-D15B87A8CC57}" type="slidenum">
              <a:rPr lang="en-GB" smtClean="0"/>
              <a:t>4</a:t>
            </a:fld>
            <a:endParaRPr lang="en-GB"/>
          </a:p>
        </p:txBody>
      </p:sp>
    </p:spTree>
    <p:extLst>
      <p:ext uri="{BB962C8B-B14F-4D97-AF65-F5344CB8AC3E}">
        <p14:creationId xmlns:p14="http://schemas.microsoft.com/office/powerpoint/2010/main" val="37649391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1F8A2FE-DE86-4A33-AF36-D15B87A8CC57}" type="slidenum">
              <a:rPr lang="en-GB" smtClean="0"/>
              <a:t>20</a:t>
            </a:fld>
            <a:endParaRPr lang="en-GB"/>
          </a:p>
        </p:txBody>
      </p:sp>
    </p:spTree>
    <p:extLst>
      <p:ext uri="{BB962C8B-B14F-4D97-AF65-F5344CB8AC3E}">
        <p14:creationId xmlns:p14="http://schemas.microsoft.com/office/powerpoint/2010/main" val="35970271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9" name="Rectangle 8"/>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Oval 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866440" y="2226503"/>
            <a:ext cx="5917679" cy="2550877"/>
          </a:xfrm>
        </p:spPr>
        <p:txBody>
          <a:bodyPr anchor="b"/>
          <a:lstStyle>
            <a:lvl1pP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866440" y="4777380"/>
            <a:ext cx="5917679"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7498080" y="1828800"/>
            <a:ext cx="990599" cy="228659"/>
          </a:xfrm>
        </p:spPr>
        <p:txBody>
          <a:bodyPr anchor="t"/>
          <a:lstStyle>
            <a:lvl1pPr algn="l">
              <a:defRPr b="0" i="0">
                <a:solidFill>
                  <a:schemeClr val="bg1">
                    <a:alpha val="60000"/>
                  </a:schemeClr>
                </a:solidFill>
              </a:defRPr>
            </a:lvl1pPr>
          </a:lstStyle>
          <a:p>
            <a:fld id="{3B43349A-016E-49BC-9F12-50415179B8F8}" type="datetimeFigureOut">
              <a:rPr lang="en-GB" smtClean="0"/>
              <a:pPr/>
              <a:t>20/08/2020</a:t>
            </a:fld>
            <a:endParaRPr lang="en-GB"/>
          </a:p>
        </p:txBody>
      </p:sp>
      <p:sp>
        <p:nvSpPr>
          <p:cNvPr id="5" name="Footer Placeholder 4"/>
          <p:cNvSpPr>
            <a:spLocks noGrp="1"/>
          </p:cNvSpPr>
          <p:nvPr>
            <p:ph type="ftr" sz="quarter" idx="11"/>
          </p:nvPr>
        </p:nvSpPr>
        <p:spPr bwMode="gray">
          <a:xfrm rot="5400000">
            <a:off x="6236208" y="3264408"/>
            <a:ext cx="3859795" cy="228660"/>
          </a:xfrm>
        </p:spPr>
        <p:txBody>
          <a:bodyPr/>
          <a:lstStyle>
            <a:lvl1pPr>
              <a:defRPr b="0" i="0">
                <a:solidFill>
                  <a:schemeClr val="bg1">
                    <a:alpha val="60000"/>
                  </a:schemeClr>
                </a:solidFill>
              </a:defRPr>
            </a:lvl1pPr>
          </a:lstStyle>
          <a:p>
            <a:endParaRPr lang="en-GB"/>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F575A4F7-3154-4F5D-BBB2-720A0E1EBD65}" type="slidenum">
              <a:rPr lang="en-GB" smtClean="0"/>
              <a:pPr/>
              <a:t>‹#›</a:t>
            </a:fld>
            <a:endParaRPr lang="en-GB"/>
          </a:p>
        </p:txBody>
      </p:sp>
    </p:spTree>
    <p:extLst>
      <p:ext uri="{BB962C8B-B14F-4D97-AF65-F5344CB8AC3E}">
        <p14:creationId xmlns:p14="http://schemas.microsoft.com/office/powerpoint/2010/main" val="1232890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Rectangle 15"/>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1" y="4961454"/>
            <a:ext cx="642200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866440" y="5528192"/>
            <a:ext cx="6422004"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43349A-016E-49BC-9F12-50415179B8F8}" type="datetimeFigureOut">
              <a:rPr lang="en-GB" smtClean="0"/>
              <a:pPr/>
              <a:t>20/08/2020</a:t>
            </a:fld>
            <a:endParaRPr lang="en-GB"/>
          </a:p>
        </p:txBody>
      </p:sp>
      <p:sp>
        <p:nvSpPr>
          <p:cNvPr id="6" name="Footer Placeholder 5"/>
          <p:cNvSpPr>
            <a:spLocks noGrp="1"/>
          </p:cNvSpPr>
          <p:nvPr>
            <p:ph type="ftr" sz="quarter" idx="11"/>
          </p:nvPr>
        </p:nvSpPr>
        <p:spPr/>
        <p:txBody>
          <a:bodyPr/>
          <a:lstStyle/>
          <a:p>
            <a:endParaRPr lang="en-GB"/>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F575A4F7-3154-4F5D-BBB2-720A0E1EBD65}" type="slidenum">
              <a:rPr lang="en-GB" smtClean="0"/>
              <a:pPr/>
              <a:t>‹#›</a:t>
            </a:fld>
            <a:endParaRPr lang="en-GB"/>
          </a:p>
        </p:txBody>
      </p:sp>
    </p:spTree>
    <p:extLst>
      <p:ext uri="{BB962C8B-B14F-4D97-AF65-F5344CB8AC3E}">
        <p14:creationId xmlns:p14="http://schemas.microsoft.com/office/powerpoint/2010/main" val="4236950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Rectangle 8"/>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927100"/>
            <a:ext cx="6422005" cy="1692720"/>
          </a:xfrm>
        </p:spPr>
        <p:txBody>
          <a:bodyPr/>
          <a:lstStyle>
            <a:lvl1pPr>
              <a:defRPr sz="3600"/>
            </a:lvl1pPr>
          </a:lstStyle>
          <a:p>
            <a:r>
              <a:rPr lang="en-US" smtClean="0"/>
              <a:t>Click to edit Master title style</a:t>
            </a:r>
            <a:endParaRPr lang="en-US" dirty="0"/>
          </a:p>
        </p:txBody>
      </p:sp>
      <p:sp>
        <p:nvSpPr>
          <p:cNvPr id="13" name="Text Placeholder 3"/>
          <p:cNvSpPr>
            <a:spLocks noGrp="1"/>
          </p:cNvSpPr>
          <p:nvPr>
            <p:ph type="body" sz="half" idx="2"/>
          </p:nvPr>
        </p:nvSpPr>
        <p:spPr>
          <a:xfrm>
            <a:off x="866440" y="3488023"/>
            <a:ext cx="6422005" cy="253685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43349A-016E-49BC-9F12-50415179B8F8}" type="datetimeFigureOut">
              <a:rPr lang="en-GB" smtClean="0"/>
              <a:pPr/>
              <a:t>20/08/2020</a:t>
            </a:fld>
            <a:endParaRPr lang="en-GB"/>
          </a:p>
        </p:txBody>
      </p:sp>
      <p:sp>
        <p:nvSpPr>
          <p:cNvPr id="5" name="Footer Placeholder 4"/>
          <p:cNvSpPr>
            <a:spLocks noGrp="1"/>
          </p:cNvSpPr>
          <p:nvPr>
            <p:ph type="ftr" sz="quarter" idx="11"/>
          </p:nvPr>
        </p:nvSpPr>
        <p:spPr/>
        <p:txBody>
          <a:bodyPr/>
          <a:lstStyle/>
          <a:p>
            <a:endParaRPr lang="en-GB"/>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F575A4F7-3154-4F5D-BBB2-720A0E1EBD65}" type="slidenum">
              <a:rPr lang="en-GB" smtClean="0"/>
              <a:pPr/>
              <a:t>‹#›</a:t>
            </a:fld>
            <a:endParaRPr lang="en-GB"/>
          </a:p>
        </p:txBody>
      </p:sp>
    </p:spTree>
    <p:extLst>
      <p:ext uri="{BB962C8B-B14F-4D97-AF65-F5344CB8AC3E}">
        <p14:creationId xmlns:p14="http://schemas.microsoft.com/office/powerpoint/2010/main" val="36161753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10"/>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4"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3" name="TextBox 22"/>
          <p:cNvSpPr txBox="1"/>
          <p:nvPr/>
        </p:nvSpPr>
        <p:spPr bwMode="gray">
          <a:xfrm>
            <a:off x="647430" y="651690"/>
            <a:ext cx="601591"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14" name="TextBox 13"/>
          <p:cNvSpPr txBox="1"/>
          <p:nvPr/>
        </p:nvSpPr>
        <p:spPr bwMode="gray">
          <a:xfrm>
            <a:off x="7069418" y="2900292"/>
            <a:ext cx="619063"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128060" y="927099"/>
            <a:ext cx="6160385" cy="2882179"/>
          </a:xfrm>
        </p:spPr>
        <p:txBody>
          <a:bodyPr anchor="ctr"/>
          <a:lstStyle>
            <a:lvl1pPr>
              <a:defRPr sz="3600"/>
            </a:lvl1pPr>
          </a:lstStyle>
          <a:p>
            <a:r>
              <a:rPr lang="en-US" smtClean="0"/>
              <a:t>Click to edit Master title style</a:t>
            </a:r>
            <a:endParaRPr lang="en-US" dirty="0"/>
          </a:p>
        </p:txBody>
      </p:sp>
      <p:sp>
        <p:nvSpPr>
          <p:cNvPr id="17" name="Text Placeholder 3"/>
          <p:cNvSpPr>
            <a:spLocks noGrp="1"/>
          </p:cNvSpPr>
          <p:nvPr>
            <p:ph type="body" sz="half" idx="13"/>
          </p:nvPr>
        </p:nvSpPr>
        <p:spPr bwMode="gray">
          <a:xfrm>
            <a:off x="1387278" y="3809278"/>
            <a:ext cx="5646143" cy="333113"/>
          </a:xfrm>
        </p:spPr>
        <p:txBody>
          <a:bodyPr>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Text Placeholder 3"/>
          <p:cNvSpPr>
            <a:spLocks noGrp="1"/>
          </p:cNvSpPr>
          <p:nvPr>
            <p:ph type="body" sz="half" idx="2"/>
          </p:nvPr>
        </p:nvSpPr>
        <p:spPr>
          <a:xfrm>
            <a:off x="866440" y="5000816"/>
            <a:ext cx="6343673" cy="1010619"/>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43349A-016E-49BC-9F12-50415179B8F8}" type="datetimeFigureOut">
              <a:rPr lang="en-GB" smtClean="0"/>
              <a:pPr/>
              <a:t>20/08/2020</a:t>
            </a:fld>
            <a:endParaRPr lang="en-GB"/>
          </a:p>
        </p:txBody>
      </p:sp>
      <p:sp>
        <p:nvSpPr>
          <p:cNvPr id="5" name="Footer Placeholder 4"/>
          <p:cNvSpPr>
            <a:spLocks noGrp="1"/>
          </p:cNvSpPr>
          <p:nvPr>
            <p:ph type="ftr" sz="quarter" idx="11"/>
          </p:nvPr>
        </p:nvSpPr>
        <p:spPr/>
        <p:txBody>
          <a:bodyPr/>
          <a:lstStyle/>
          <a:p>
            <a:endParaRPr lang="en-GB"/>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F575A4F7-3154-4F5D-BBB2-720A0E1EBD65}" type="slidenum">
              <a:rPr lang="en-GB" smtClean="0"/>
              <a:pPr/>
              <a:t>‹#›</a:t>
            </a:fld>
            <a:endParaRPr lang="en-GB"/>
          </a:p>
        </p:txBody>
      </p:sp>
    </p:spTree>
    <p:extLst>
      <p:ext uri="{BB962C8B-B14F-4D97-AF65-F5344CB8AC3E}">
        <p14:creationId xmlns:p14="http://schemas.microsoft.com/office/powerpoint/2010/main" val="31210003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1588" y="0"/>
            <a:ext cx="9145588" cy="6860798"/>
            <a:chOff x="-1588" y="0"/>
            <a:chExt cx="9145588" cy="6860798"/>
          </a:xfrm>
        </p:grpSpPr>
        <p:sp>
          <p:nvSpPr>
            <p:cNvPr id="10" name="Rectangle 9"/>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2057400"/>
            <a:ext cx="6422005" cy="20955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1" y="5024908"/>
            <a:ext cx="6422004" cy="994891"/>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43349A-016E-49BC-9F12-50415179B8F8}" type="datetimeFigureOut">
              <a:rPr lang="en-GB" smtClean="0"/>
              <a:pPr/>
              <a:t>20/08/2020</a:t>
            </a:fld>
            <a:endParaRPr lang="en-GB"/>
          </a:p>
        </p:txBody>
      </p:sp>
      <p:sp>
        <p:nvSpPr>
          <p:cNvPr id="5" name="Footer Placeholder 4"/>
          <p:cNvSpPr>
            <a:spLocks noGrp="1"/>
          </p:cNvSpPr>
          <p:nvPr>
            <p:ph type="ftr" sz="quarter" idx="11"/>
          </p:nvPr>
        </p:nvSpPr>
        <p:spPr/>
        <p:txBody>
          <a:bodyPr/>
          <a:lstStyle/>
          <a:p>
            <a:endParaRPr lang="en-GB"/>
          </a:p>
        </p:txBody>
      </p:sp>
      <p:sp>
        <p:nvSpPr>
          <p:cNvPr id="7" name="Rectangle 6"/>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F575A4F7-3154-4F5D-BBB2-720A0E1EBD65}" type="slidenum">
              <a:rPr lang="en-GB" smtClean="0"/>
              <a:pPr/>
              <a:t>‹#›</a:t>
            </a:fld>
            <a:endParaRPr lang="en-GB"/>
          </a:p>
        </p:txBody>
      </p:sp>
    </p:spTree>
    <p:extLst>
      <p:ext uri="{BB962C8B-B14F-4D97-AF65-F5344CB8AC3E}">
        <p14:creationId xmlns:p14="http://schemas.microsoft.com/office/powerpoint/2010/main" val="26528089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423593" cy="709864"/>
          </a:xfrm>
        </p:spPr>
        <p:txBody>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866440" y="2489200"/>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2" name="Text Placeholder 3"/>
          <p:cNvSpPr>
            <a:spLocks noGrp="1"/>
          </p:cNvSpPr>
          <p:nvPr>
            <p:ph type="body" sz="half" idx="15"/>
          </p:nvPr>
        </p:nvSpPr>
        <p:spPr>
          <a:xfrm>
            <a:off x="866440" y="3147164"/>
            <a:ext cx="2313432"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405614"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Text Placeholder 3"/>
          <p:cNvSpPr>
            <a:spLocks noGrp="1"/>
          </p:cNvSpPr>
          <p:nvPr>
            <p:ph type="body" sz="half" idx="16"/>
          </p:nvPr>
        </p:nvSpPr>
        <p:spPr>
          <a:xfrm>
            <a:off x="3408471" y="3147164"/>
            <a:ext cx="2318918"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958642"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4" name="Text Placeholder 3"/>
          <p:cNvSpPr>
            <a:spLocks noGrp="1"/>
          </p:cNvSpPr>
          <p:nvPr>
            <p:ph type="body" sz="half" idx="17"/>
          </p:nvPr>
        </p:nvSpPr>
        <p:spPr>
          <a:xfrm>
            <a:off x="5960935" y="3147164"/>
            <a:ext cx="2316625"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B43349A-016E-49BC-9F12-50415179B8F8}" type="datetimeFigureOut">
              <a:rPr lang="en-GB" smtClean="0"/>
              <a:pPr/>
              <a:t>20/08/2020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F575A4F7-3154-4F5D-BBB2-720A0E1EBD65}" type="slidenum">
              <a:rPr lang="en-GB" smtClean="0"/>
              <a:pPr/>
              <a:t>‹#›</a:t>
            </a:fld>
            <a:endParaRPr lang="en-GB"/>
          </a:p>
        </p:txBody>
      </p:sp>
    </p:spTree>
    <p:extLst>
      <p:ext uri="{BB962C8B-B14F-4D97-AF65-F5344CB8AC3E}">
        <p14:creationId xmlns:p14="http://schemas.microsoft.com/office/powerpoint/2010/main" val="38553443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345260" cy="709864"/>
          </a:xfrm>
        </p:spPr>
        <p:txBody>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866440" y="4179596"/>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2" name="Picture Placeholder 2"/>
          <p:cNvSpPr>
            <a:spLocks noGrp="1" noChangeAspect="1"/>
          </p:cNvSpPr>
          <p:nvPr>
            <p:ph type="pic" idx="15"/>
          </p:nvPr>
        </p:nvSpPr>
        <p:spPr>
          <a:xfrm>
            <a:off x="1019055"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8"/>
          </p:nvPr>
        </p:nvSpPr>
        <p:spPr>
          <a:xfrm>
            <a:off x="866439" y="4837558"/>
            <a:ext cx="231343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411125" y="4179595"/>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8" name="Picture Placeholder 2"/>
          <p:cNvSpPr>
            <a:spLocks noGrp="1" noChangeAspect="1"/>
          </p:cNvSpPr>
          <p:nvPr>
            <p:ph type="pic" idx="21"/>
          </p:nvPr>
        </p:nvSpPr>
        <p:spPr>
          <a:xfrm>
            <a:off x="3553189"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411125" y="484820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958642" y="4179596"/>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9" name="Picture Placeholder 2"/>
          <p:cNvSpPr>
            <a:spLocks noGrp="1" noChangeAspect="1"/>
          </p:cNvSpPr>
          <p:nvPr>
            <p:ph type="pic" idx="22"/>
          </p:nvPr>
        </p:nvSpPr>
        <p:spPr>
          <a:xfrm>
            <a:off x="6108641"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5958642" y="483755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0" name="Straight Connector 39"/>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B43349A-016E-49BC-9F12-50415179B8F8}" type="datetimeFigureOut">
              <a:rPr lang="en-GB" smtClean="0"/>
              <a:pPr/>
              <a:t>20/08/2020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F575A4F7-3154-4F5D-BBB2-720A0E1EBD65}" type="slidenum">
              <a:rPr lang="en-GB" smtClean="0"/>
              <a:pPr/>
              <a:t>‹#›</a:t>
            </a:fld>
            <a:endParaRPr lang="en-GB"/>
          </a:p>
        </p:txBody>
      </p:sp>
    </p:spTree>
    <p:extLst>
      <p:ext uri="{BB962C8B-B14F-4D97-AF65-F5344CB8AC3E}">
        <p14:creationId xmlns:p14="http://schemas.microsoft.com/office/powerpoint/2010/main" val="3923143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621301" y="6387910"/>
            <a:ext cx="990599" cy="228659"/>
          </a:xfrm>
        </p:spPr>
        <p:txBody>
          <a:bodyPr/>
          <a:lstStyle/>
          <a:p>
            <a:fld id="{3B43349A-016E-49BC-9F12-50415179B8F8}" type="datetimeFigureOut">
              <a:rPr lang="en-GB" smtClean="0"/>
              <a:pPr/>
              <a:t>20/08/2020</a:t>
            </a:fld>
            <a:endParaRPr lang="en-GB"/>
          </a:p>
        </p:txBody>
      </p:sp>
      <p:sp>
        <p:nvSpPr>
          <p:cNvPr id="5" name="Footer Placeholder 4"/>
          <p:cNvSpPr>
            <a:spLocks noGrp="1"/>
          </p:cNvSpPr>
          <p:nvPr>
            <p:ph type="ftr" sz="quarter" idx="11"/>
          </p:nvPr>
        </p:nvSpPr>
        <p:spPr>
          <a:xfrm>
            <a:off x="516133" y="6387910"/>
            <a:ext cx="3859795" cy="228660"/>
          </a:xfrm>
        </p:spPr>
        <p:txBody>
          <a:bodyPr/>
          <a:lstStyle/>
          <a:p>
            <a:endParaRPr lang="en-GB"/>
          </a:p>
        </p:txBody>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F575A4F7-3154-4F5D-BBB2-720A0E1EBD65}" type="slidenum">
              <a:rPr lang="en-GB" smtClean="0"/>
              <a:pPr/>
              <a:t>‹#›</a:t>
            </a:fld>
            <a:endParaRPr lang="en-GB"/>
          </a:p>
        </p:txBody>
      </p:sp>
    </p:spTree>
    <p:extLst>
      <p:ext uri="{BB962C8B-B14F-4D97-AF65-F5344CB8AC3E}">
        <p14:creationId xmlns:p14="http://schemas.microsoft.com/office/powerpoint/2010/main" val="42389870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1588" y="0"/>
            <a:ext cx="9120420" cy="6860798"/>
            <a:chOff x="-1588" y="0"/>
            <a:chExt cx="9120420" cy="6860798"/>
          </a:xfrm>
        </p:grpSpPr>
        <p:sp>
          <p:nvSpPr>
            <p:cNvPr id="11" name="Rectangle 10"/>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sp>
        <p:nvSpPr>
          <p:cNvPr id="17" name="Rectangle 1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 name="Vertical Title 1"/>
          <p:cNvSpPr>
            <a:spLocks noGrp="1"/>
          </p:cNvSpPr>
          <p:nvPr>
            <p:ph type="title" orient="vert"/>
          </p:nvPr>
        </p:nvSpPr>
        <p:spPr>
          <a:xfrm>
            <a:off x="6174928" y="1447799"/>
            <a:ext cx="1113516" cy="4572001"/>
          </a:xfrm>
        </p:spPr>
        <p:txBody>
          <a:bodyPr vert="eaVert" anchor="ctr"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66738" y="1447799"/>
            <a:ext cx="4416936" cy="45720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43349A-016E-49BC-9F12-50415179B8F8}" type="datetimeFigureOut">
              <a:rPr lang="en-GB" smtClean="0"/>
              <a:pPr/>
              <a:t>20/08/2020</a:t>
            </a:fld>
            <a:endParaRPr lang="en-GB"/>
          </a:p>
        </p:txBody>
      </p:sp>
      <p:sp>
        <p:nvSpPr>
          <p:cNvPr id="5" name="Footer Placeholder 4"/>
          <p:cNvSpPr>
            <a:spLocks noGrp="1"/>
          </p:cNvSpPr>
          <p:nvPr>
            <p:ph type="ftr" sz="quarter" idx="11"/>
          </p:nvPr>
        </p:nvSpPr>
        <p:spPr>
          <a:xfrm>
            <a:off x="538546" y="6365498"/>
            <a:ext cx="3859795" cy="228660"/>
          </a:xfrm>
        </p:spPr>
        <p:txBody>
          <a:bodyPr/>
          <a:lstStyle/>
          <a:p>
            <a:endParaRPr lang="en-GB"/>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F575A4F7-3154-4F5D-BBB2-720A0E1EBD65}" type="slidenum">
              <a:rPr lang="en-GB" smtClean="0"/>
              <a:pPr/>
              <a:t>‹#›</a:t>
            </a:fld>
            <a:endParaRPr lang="en-GB"/>
          </a:p>
        </p:txBody>
      </p:sp>
    </p:spTree>
    <p:extLst>
      <p:ext uri="{BB962C8B-B14F-4D97-AF65-F5344CB8AC3E}">
        <p14:creationId xmlns:p14="http://schemas.microsoft.com/office/powerpoint/2010/main" val="1491452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6343672" cy="709865"/>
          </a:xfrm>
        </p:spPr>
        <p:txBody>
          <a:bodyPr anchor="ctr"/>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43349A-016E-49BC-9F12-50415179B8F8}" type="datetimeFigureOut">
              <a:rPr lang="en-GB" smtClean="0"/>
              <a:pPr/>
              <a:t>20/08/2020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F575A4F7-3154-4F5D-BBB2-720A0E1EBD65}" type="slidenum">
              <a:rPr lang="en-GB" smtClean="0"/>
              <a:pPr/>
              <a:t>‹#›</a:t>
            </a:fld>
            <a:endParaRPr lang="en-GB"/>
          </a:p>
        </p:txBody>
      </p:sp>
    </p:spTree>
    <p:extLst>
      <p:ext uri="{BB962C8B-B14F-4D97-AF65-F5344CB8AC3E}">
        <p14:creationId xmlns:p14="http://schemas.microsoft.com/office/powerpoint/2010/main" val="1613905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77534" y="2257588"/>
            <a:ext cx="3090672" cy="3020344"/>
          </a:xfrm>
        </p:spPr>
        <p:txBody>
          <a:bodyPr anchor="ct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5119261" y="2257588"/>
            <a:ext cx="3082516" cy="302034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43349A-016E-49BC-9F12-50415179B8F8}" type="datetimeFigureOut">
              <a:rPr lang="en-GB" smtClean="0"/>
              <a:pPr/>
              <a:t>20/08/2020</a:t>
            </a:fld>
            <a:endParaRPr lang="en-GB"/>
          </a:p>
        </p:txBody>
      </p:sp>
      <p:sp>
        <p:nvSpPr>
          <p:cNvPr id="5" name="Footer Placeholder 4"/>
          <p:cNvSpPr>
            <a:spLocks noGrp="1"/>
          </p:cNvSpPr>
          <p:nvPr>
            <p:ph type="ftr" sz="quarter" idx="11"/>
          </p:nvPr>
        </p:nvSpPr>
        <p:spPr/>
        <p:txBody>
          <a:bodyPr/>
          <a:lstStyle/>
          <a:p>
            <a:endParaRPr lang="en-GB"/>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F575A4F7-3154-4F5D-BBB2-720A0E1EBD65}" type="slidenum">
              <a:rPr lang="en-GB" smtClean="0"/>
              <a:pPr/>
              <a:t>‹#›</a:t>
            </a:fld>
            <a:endParaRPr lang="en-GB"/>
          </a:p>
        </p:txBody>
      </p:sp>
    </p:spTree>
    <p:extLst>
      <p:ext uri="{BB962C8B-B14F-4D97-AF65-F5344CB8AC3E}">
        <p14:creationId xmlns:p14="http://schemas.microsoft.com/office/powerpoint/2010/main" val="223717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smtClean="0"/>
              <a:t>Click to edit Master title style</a:t>
            </a:r>
            <a:endParaRPr lang="en-US" dirty="0"/>
          </a:p>
        </p:txBody>
      </p:sp>
      <p:sp>
        <p:nvSpPr>
          <p:cNvPr id="3" name="Content Placeholder 2"/>
          <p:cNvSpPr>
            <a:spLocks noGrp="1"/>
          </p:cNvSpPr>
          <p:nvPr>
            <p:ph sz="half" idx="1"/>
          </p:nvPr>
        </p:nvSpPr>
        <p:spPr>
          <a:xfrm>
            <a:off x="866440" y="2489200"/>
            <a:ext cx="3636980" cy="35306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0581" y="2489203"/>
            <a:ext cx="3636980" cy="35306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43349A-016E-49BC-9F12-50415179B8F8}" type="datetimeFigureOut">
              <a:rPr lang="en-GB" smtClean="0"/>
              <a:pPr/>
              <a:t>20/08/2020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F575A4F7-3154-4F5D-BBB2-720A0E1EBD65}" type="slidenum">
              <a:rPr lang="en-GB" smtClean="0"/>
              <a:pPr/>
              <a:t>‹#›</a:t>
            </a:fld>
            <a:endParaRPr lang="en-GB"/>
          </a:p>
        </p:txBody>
      </p:sp>
    </p:spTree>
    <p:extLst>
      <p:ext uri="{BB962C8B-B14F-4D97-AF65-F5344CB8AC3E}">
        <p14:creationId xmlns:p14="http://schemas.microsoft.com/office/powerpoint/2010/main" val="1877217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69918" y="2489200"/>
            <a:ext cx="3633502" cy="759290"/>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66440" y="3248490"/>
            <a:ext cx="3636980" cy="277131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0581" y="2489200"/>
            <a:ext cx="3636979" cy="756635"/>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0581" y="3245835"/>
            <a:ext cx="3636980" cy="27739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B43349A-016E-49BC-9F12-50415179B8F8}" type="datetimeFigureOut">
              <a:rPr lang="en-GB" smtClean="0"/>
              <a:pPr/>
              <a:t>20/08/2020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F575A4F7-3154-4F5D-BBB2-720A0E1EBD65}" type="slidenum">
              <a:rPr lang="en-GB" smtClean="0"/>
              <a:pPr/>
              <a:t>‹#›</a:t>
            </a:fld>
            <a:endParaRPr lang="en-GB"/>
          </a:p>
        </p:txBody>
      </p:sp>
    </p:spTree>
    <p:extLst>
      <p:ext uri="{BB962C8B-B14F-4D97-AF65-F5344CB8AC3E}">
        <p14:creationId xmlns:p14="http://schemas.microsoft.com/office/powerpoint/2010/main" val="341720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B43349A-016E-49BC-9F12-50415179B8F8}" type="datetimeFigureOut">
              <a:rPr lang="en-GB" smtClean="0"/>
              <a:pPr/>
              <a:t>20/08/2020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F575A4F7-3154-4F5D-BBB2-720A0E1EBD65}" type="slidenum">
              <a:rPr lang="en-GB" smtClean="0"/>
              <a:pPr/>
              <a:t>‹#›</a:t>
            </a:fld>
            <a:endParaRPr lang="en-GB"/>
          </a:p>
        </p:txBody>
      </p:sp>
    </p:spTree>
    <p:extLst>
      <p:ext uri="{BB962C8B-B14F-4D97-AF65-F5344CB8AC3E}">
        <p14:creationId xmlns:p14="http://schemas.microsoft.com/office/powerpoint/2010/main" val="4134003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Date Placeholder 1"/>
          <p:cNvSpPr>
            <a:spLocks noGrp="1"/>
          </p:cNvSpPr>
          <p:nvPr>
            <p:ph type="dt" sz="half" idx="10"/>
          </p:nvPr>
        </p:nvSpPr>
        <p:spPr/>
        <p:txBody>
          <a:bodyPr/>
          <a:lstStyle/>
          <a:p>
            <a:fld id="{3B43349A-016E-49BC-9F12-50415179B8F8}" type="datetimeFigureOut">
              <a:rPr lang="en-GB" smtClean="0"/>
              <a:pPr/>
              <a:t>20/08/2020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7678616" y="295730"/>
            <a:ext cx="791308" cy="767687"/>
          </a:xfrm>
          <a:prstGeom prst="rect">
            <a:avLst/>
          </a:prstGeom>
        </p:spPr>
        <p:txBody>
          <a:bodyPr/>
          <a:lstStyle>
            <a:lvl1pPr algn="ctr">
              <a:defRPr sz="2800"/>
            </a:lvl1pPr>
          </a:lstStyle>
          <a:p>
            <a:fld id="{F575A4F7-3154-4F5D-BBB2-720A0E1EBD65}" type="slidenum">
              <a:rPr lang="en-GB" smtClean="0"/>
              <a:pPr/>
              <a:t>‹#›</a:t>
            </a:fld>
            <a:endParaRPr lang="en-GB"/>
          </a:p>
        </p:txBody>
      </p:sp>
    </p:spTree>
    <p:extLst>
      <p:ext uri="{BB962C8B-B14F-4D97-AF65-F5344CB8AC3E}">
        <p14:creationId xmlns:p14="http://schemas.microsoft.com/office/powerpoint/2010/main" val="2112712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2"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1447800"/>
            <a:ext cx="2712590" cy="1495588"/>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568927" y="1447800"/>
            <a:ext cx="3632850"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866441" y="3086845"/>
            <a:ext cx="2712589" cy="2933701"/>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43349A-016E-49BC-9F12-50415179B8F8}" type="datetimeFigureOut">
              <a:rPr lang="en-GB" smtClean="0"/>
              <a:pPr/>
              <a:t>20/08/2020</a:t>
            </a:fld>
            <a:endParaRPr lang="en-GB"/>
          </a:p>
        </p:txBody>
      </p:sp>
      <p:sp>
        <p:nvSpPr>
          <p:cNvPr id="6" name="Footer Placeholder 5"/>
          <p:cNvSpPr>
            <a:spLocks noGrp="1"/>
          </p:cNvSpPr>
          <p:nvPr>
            <p:ph type="ftr" sz="quarter" idx="11"/>
          </p:nvPr>
        </p:nvSpPr>
        <p:spPr/>
        <p:txBody>
          <a:bodyPr/>
          <a:lstStyle/>
          <a:p>
            <a:endParaRPr lang="en-GB"/>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F575A4F7-3154-4F5D-BBB2-720A0E1EBD65}" type="slidenum">
              <a:rPr lang="en-GB" smtClean="0"/>
              <a:pPr/>
              <a:t>‹#›</a:t>
            </a:fld>
            <a:endParaRPr lang="en-GB"/>
          </a:p>
        </p:txBody>
      </p:sp>
    </p:spTree>
    <p:extLst>
      <p:ext uri="{BB962C8B-B14F-4D97-AF65-F5344CB8AC3E}">
        <p14:creationId xmlns:p14="http://schemas.microsoft.com/office/powerpoint/2010/main" val="2121763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4"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1381390"/>
            <a:ext cx="2987089" cy="157480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0" y="3086100"/>
            <a:ext cx="2987089" cy="24511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43349A-016E-49BC-9F12-50415179B8F8}" type="datetimeFigureOut">
              <a:rPr lang="en-GB" smtClean="0"/>
              <a:pPr/>
              <a:t>20/08/2020</a:t>
            </a:fld>
            <a:endParaRPr lang="en-GB"/>
          </a:p>
        </p:txBody>
      </p:sp>
      <p:sp>
        <p:nvSpPr>
          <p:cNvPr id="6" name="Footer Placeholder 5"/>
          <p:cNvSpPr>
            <a:spLocks noGrp="1"/>
          </p:cNvSpPr>
          <p:nvPr>
            <p:ph type="ftr" sz="quarter" idx="11"/>
          </p:nvPr>
        </p:nvSpPr>
        <p:spPr/>
        <p:txBody>
          <a:bodyPr/>
          <a:lstStyle/>
          <a:p>
            <a:endParaRPr lang="en-GB"/>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F575A4F7-3154-4F5D-BBB2-720A0E1EBD65}" type="slidenum">
              <a:rPr lang="en-GB" smtClean="0"/>
              <a:pPr/>
              <a:t>‹#›</a:t>
            </a:fld>
            <a:endParaRPr lang="en-GB"/>
          </a:p>
        </p:txBody>
      </p:sp>
    </p:spTree>
    <p:extLst>
      <p:ext uri="{BB962C8B-B14F-4D97-AF65-F5344CB8AC3E}">
        <p14:creationId xmlns:p14="http://schemas.microsoft.com/office/powerpoint/2010/main" val="3115099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14" name="Rectangle 13"/>
            <p:cNvSpPr/>
            <p:nvPr/>
          </p:nvSpPr>
          <p:spPr>
            <a:xfrm>
              <a:off x="0" y="0"/>
              <a:ext cx="9118832"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5" name="Freeform 24"/>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5260" cy="70986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64382" y="2489200"/>
            <a:ext cx="6345260" cy="353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74443" y="6365498"/>
            <a:ext cx="990599" cy="228659"/>
          </a:xfrm>
          <a:prstGeom prst="rect">
            <a:avLst/>
          </a:prstGeom>
        </p:spPr>
        <p:txBody>
          <a:bodyPr vert="horz" lIns="91440" tIns="45720" rIns="91440" bIns="45720" rtlCol="0" anchor="b"/>
          <a:lstStyle>
            <a:lvl1pPr algn="r">
              <a:defRPr sz="900" b="1" i="0">
                <a:solidFill>
                  <a:schemeClr val="accent1"/>
                </a:solidFill>
              </a:defRPr>
            </a:lvl1pPr>
          </a:lstStyle>
          <a:p>
            <a:fld id="{3B43349A-016E-49BC-9F12-50415179B8F8}" type="datetimeFigureOut">
              <a:rPr lang="en-GB" smtClean="0"/>
              <a:pPr/>
              <a:t>20/08/2020</a:t>
            </a:fld>
            <a:endParaRPr lang="en-GB"/>
          </a:p>
        </p:txBody>
      </p:sp>
      <p:sp>
        <p:nvSpPr>
          <p:cNvPr id="5" name="Footer Placeholder 4"/>
          <p:cNvSpPr>
            <a:spLocks noGrp="1"/>
          </p:cNvSpPr>
          <p:nvPr>
            <p:ph type="ftr" sz="quarter" idx="3"/>
          </p:nvPr>
        </p:nvSpPr>
        <p:spPr>
          <a:xfrm>
            <a:off x="590843" y="6365497"/>
            <a:ext cx="3859795" cy="228660"/>
          </a:xfrm>
          <a:prstGeom prst="rect">
            <a:avLst/>
          </a:prstGeom>
        </p:spPr>
        <p:txBody>
          <a:bodyPr vert="horz" lIns="91440" tIns="45720" rIns="91440" bIns="45720" rtlCol="0" anchor="b"/>
          <a:lstStyle>
            <a:lvl1pPr algn="l">
              <a:defRPr sz="900" b="1" i="0">
                <a:solidFill>
                  <a:schemeClr val="accent1"/>
                </a:solidFill>
              </a:defRPr>
            </a:lvl1pPr>
          </a:lstStyle>
          <a:p>
            <a:endParaRPr lang="en-GB"/>
          </a:p>
        </p:txBody>
      </p:sp>
      <p:sp>
        <p:nvSpPr>
          <p:cNvPr id="26" name="Rectangle 2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8"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F575A4F7-3154-4F5D-BBB2-720A0E1EBD65}" type="slidenum">
              <a:rPr lang="en-GB" smtClean="0"/>
              <a:pPr/>
              <a:t>‹#›</a:t>
            </a:fld>
            <a:endParaRPr lang="en-GB"/>
          </a:p>
        </p:txBody>
      </p:sp>
    </p:spTree>
    <p:extLst>
      <p:ext uri="{BB962C8B-B14F-4D97-AF65-F5344CB8AC3E}">
        <p14:creationId xmlns:p14="http://schemas.microsoft.com/office/powerpoint/2010/main" val="3143008125"/>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 id="2147483726" r:id="rId14"/>
    <p:sldLayoutId id="2147483727" r:id="rId15"/>
    <p:sldLayoutId id="2147483728" r:id="rId16"/>
    <p:sldLayoutId id="2147483729" r:id="rId17"/>
  </p:sldLayoutIdLst>
  <p:txStyles>
    <p:title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ideo" Target="https://www.youtube.com/embed/KkhpKb5j3pY"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barnardos.org.uk/what_we_do/our_work/sexual_exploitation.htm" TargetMode="External"/><Relationship Id="rId2" Type="http://schemas.openxmlformats.org/officeDocument/2006/relationships/hyperlink" Target="https://www.nspcc.org.uk/preventing-abuse/child-abuse-and-neglect/child-sexual-exploitation/" TargetMode="External"/><Relationship Id="rId1" Type="http://schemas.openxmlformats.org/officeDocument/2006/relationships/slideLayout" Target="../slideLayouts/slideLayout2.xml"/><Relationship Id="rId5" Type="http://schemas.openxmlformats.org/officeDocument/2006/relationships/hyperlink" Target="https://www.essex.police.uk/advice/child-sexual-exploitation/" TargetMode="External"/><Relationship Id="rId4" Type="http://schemas.openxmlformats.org/officeDocument/2006/relationships/hyperlink" Target="http://paceuk.info/"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mailto:h.prince@evolve-intervention.com" TargetMode="External"/><Relationship Id="rId2" Type="http://schemas.openxmlformats.org/officeDocument/2006/relationships/hyperlink" Target="mailto:e.prince@evolve-intervention.com" TargetMode="External"/><Relationship Id="rId1" Type="http://schemas.openxmlformats.org/officeDocument/2006/relationships/slideLayout" Target="../slideLayouts/slideLayout2.xml"/><Relationship Id="rId4" Type="http://schemas.openxmlformats.org/officeDocument/2006/relationships/hyperlink" Target="http://www.essexeffectivesupport.org.uk/"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chat.womensaid.org.uk/" TargetMode="External"/><Relationship Id="rId2" Type="http://schemas.openxmlformats.org/officeDocument/2006/relationships/hyperlink" Target="https://rapecrisis.org.uk/get-help/live-chat-helpline/" TargetMode="External"/><Relationship Id="rId1" Type="http://schemas.openxmlformats.org/officeDocument/2006/relationships/slideLayout" Target="../slideLayouts/slideLayout2.xml"/><Relationship Id="rId4" Type="http://schemas.openxmlformats.org/officeDocument/2006/relationships/hyperlink" Target="mailto:welcome@changingpathways.or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ideo" Target="https://www.youtube.com/embed/NBsC4qCabn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61"/>
          <p:cNvSpPr>
            <a:spLocks noChangeArrowheads="1"/>
          </p:cNvSpPr>
          <p:nvPr/>
        </p:nvSpPr>
        <p:spPr bwMode="auto">
          <a:xfrm>
            <a:off x="0" y="-46038"/>
            <a:ext cx="131763" cy="419101"/>
          </a:xfrm>
          <a:prstGeom prst="rect">
            <a:avLst/>
          </a:prstGeom>
          <a:noFill/>
          <a:ln w="9525">
            <a:noFill/>
            <a:miter lim="800000"/>
            <a:headEnd/>
            <a:tailEnd/>
          </a:ln>
        </p:spPr>
        <p:txBody>
          <a:bodyPr wrap="none" lIns="64859" tIns="32429" rIns="64859" bIns="32429" anchor="ctr">
            <a:spAutoFit/>
          </a:bodyPr>
          <a:lstStyle/>
          <a:p>
            <a:pPr eaLnBrk="0" hangingPunct="0"/>
            <a:endParaRPr lang="en-GB" sz="2300" dirty="0">
              <a:solidFill>
                <a:srgbClr val="000000"/>
              </a:solidFill>
              <a:latin typeface="Times" pitchFamily="18" charset="0"/>
              <a:ea typeface="MS PGothic"/>
              <a:cs typeface="MS PGothic"/>
            </a:endParaRPr>
          </a:p>
        </p:txBody>
      </p:sp>
      <p:sp>
        <p:nvSpPr>
          <p:cNvPr id="138243" name="Rectangle 65"/>
          <p:cNvSpPr>
            <a:spLocks noChangeArrowheads="1"/>
          </p:cNvSpPr>
          <p:nvPr/>
        </p:nvSpPr>
        <p:spPr bwMode="auto">
          <a:xfrm>
            <a:off x="0" y="514350"/>
            <a:ext cx="131763" cy="604838"/>
          </a:xfrm>
          <a:prstGeom prst="rect">
            <a:avLst/>
          </a:prstGeom>
          <a:noFill/>
          <a:ln w="9525">
            <a:noFill/>
            <a:miter lim="800000"/>
            <a:headEnd/>
            <a:tailEnd/>
          </a:ln>
        </p:spPr>
        <p:txBody>
          <a:bodyPr wrap="none" lIns="64859" tIns="32429" rIns="64859" bIns="32429" anchor="ctr">
            <a:spAutoFit/>
          </a:bodyPr>
          <a:lstStyle/>
          <a:p>
            <a:pPr defTabSz="647700"/>
            <a:r>
              <a:rPr lang="en-GB" sz="900" dirty="0">
                <a:solidFill>
                  <a:srgbClr val="000000"/>
                </a:solidFill>
                <a:ea typeface="MS PGothic"/>
                <a:cs typeface="Arial" charset="0"/>
              </a:rPr>
              <a:t/>
            </a:r>
            <a:br>
              <a:rPr lang="en-GB" sz="900" dirty="0">
                <a:solidFill>
                  <a:srgbClr val="000000"/>
                </a:solidFill>
                <a:ea typeface="MS PGothic"/>
                <a:cs typeface="Arial" charset="0"/>
              </a:rPr>
            </a:br>
            <a:endParaRPr lang="en-GB" sz="1300" dirty="0">
              <a:solidFill>
                <a:srgbClr val="000000"/>
              </a:solidFill>
              <a:ea typeface="MS PGothic"/>
              <a:cs typeface="Arial" charset="0"/>
            </a:endParaRPr>
          </a:p>
          <a:p>
            <a:pPr defTabSz="647700" eaLnBrk="0" hangingPunct="0"/>
            <a:endParaRPr lang="en-GB" sz="1300" dirty="0">
              <a:solidFill>
                <a:srgbClr val="000000"/>
              </a:solidFill>
              <a:ea typeface="MS PGothic"/>
              <a:cs typeface="Arial" charset="0"/>
            </a:endParaRPr>
          </a:p>
        </p:txBody>
      </p:sp>
      <p:sp>
        <p:nvSpPr>
          <p:cNvPr id="138244" name="Rectangle 2"/>
          <p:cNvSpPr>
            <a:spLocks noChangeArrowheads="1"/>
          </p:cNvSpPr>
          <p:nvPr/>
        </p:nvSpPr>
        <p:spPr bwMode="auto">
          <a:xfrm>
            <a:off x="4463278" y="1994468"/>
            <a:ext cx="4320480" cy="1838284"/>
          </a:xfrm>
          <a:prstGeom prst="rect">
            <a:avLst/>
          </a:prstGeom>
          <a:noFill/>
          <a:ln w="9525">
            <a:noFill/>
            <a:miter lim="800000"/>
            <a:headEnd/>
            <a:tailEnd/>
          </a:ln>
        </p:spPr>
        <p:txBody>
          <a:bodyPr wrap="square" lIns="64859" tIns="32429" rIns="64859" bIns="32429">
            <a:spAutoFit/>
          </a:bodyPr>
          <a:lstStyle/>
          <a:p>
            <a:pPr>
              <a:lnSpc>
                <a:spcPct val="90000"/>
              </a:lnSpc>
            </a:pPr>
            <a:r>
              <a:rPr lang="en-GB" sz="3200" b="1" dirty="0" smtClean="0">
                <a:solidFill>
                  <a:srgbClr val="7030A0"/>
                </a:solidFill>
                <a:latin typeface="Arial" panose="020B0604020202020204" pitchFamily="34" charset="0"/>
                <a:cs typeface="Arial" panose="020B0604020202020204" pitchFamily="34" charset="0"/>
              </a:rPr>
              <a:t>Level 2 Safeguarding Training Update</a:t>
            </a:r>
          </a:p>
          <a:p>
            <a:pPr>
              <a:lnSpc>
                <a:spcPct val="90000"/>
              </a:lnSpc>
            </a:pPr>
            <a:r>
              <a:rPr lang="en-GB" sz="3200" b="1" dirty="0" smtClean="0">
                <a:solidFill>
                  <a:srgbClr val="7030A0"/>
                </a:solidFill>
                <a:latin typeface="Arial" panose="020B0604020202020204" pitchFamily="34" charset="0"/>
                <a:cs typeface="Arial" panose="020B0604020202020204" pitchFamily="34" charset="0"/>
              </a:rPr>
              <a:t>June 2020</a:t>
            </a:r>
            <a:r>
              <a:rPr lang="en-GB" sz="3200" dirty="0">
                <a:solidFill>
                  <a:srgbClr val="7030A0"/>
                </a:solidFill>
                <a:latin typeface="Arial" panose="020B0604020202020204" pitchFamily="34" charset="0"/>
                <a:cs typeface="Arial" panose="020B0604020202020204" pitchFamily="34" charset="0"/>
              </a:rPr>
              <a:t/>
            </a:r>
            <a:br>
              <a:rPr lang="en-GB" sz="3200" dirty="0">
                <a:solidFill>
                  <a:srgbClr val="7030A0"/>
                </a:solidFill>
                <a:latin typeface="Arial" panose="020B0604020202020204" pitchFamily="34" charset="0"/>
                <a:cs typeface="Arial" panose="020B0604020202020204" pitchFamily="34" charset="0"/>
              </a:rPr>
            </a:br>
            <a:endParaRPr lang="en-GB" sz="3200" dirty="0" smtClean="0">
              <a:solidFill>
                <a:srgbClr val="7030A0"/>
              </a:solidFill>
              <a:latin typeface="Arial" panose="020B0604020202020204" pitchFamily="34" charset="0"/>
              <a:cs typeface="Arial" panose="020B0604020202020204" pitchFamily="34" charset="0"/>
            </a:endParaRPr>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l="26375" t="11959" r="23225" b="17206"/>
          <a:stretch/>
        </p:blipFill>
        <p:spPr>
          <a:xfrm>
            <a:off x="6426615" y="4437112"/>
            <a:ext cx="2357143" cy="1988840"/>
          </a:xfrm>
          <a:prstGeom prst="rect">
            <a:avLst/>
          </a:prstGeom>
        </p:spPr>
      </p:pic>
    </p:spTree>
    <p:extLst>
      <p:ext uri="{BB962C8B-B14F-4D97-AF65-F5344CB8AC3E}">
        <p14:creationId xmlns:p14="http://schemas.microsoft.com/office/powerpoint/2010/main" val="14521829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County Lines</a:t>
            </a:r>
            <a:endParaRPr lang="en-GB" dirty="0"/>
          </a:p>
        </p:txBody>
      </p:sp>
      <p:sp>
        <p:nvSpPr>
          <p:cNvPr id="3" name="Content Placeholder 2"/>
          <p:cNvSpPr>
            <a:spLocks noGrp="1"/>
          </p:cNvSpPr>
          <p:nvPr>
            <p:ph idx="1"/>
          </p:nvPr>
        </p:nvSpPr>
        <p:spPr>
          <a:xfrm>
            <a:off x="865970" y="2924944"/>
            <a:ext cx="7956090" cy="3530600"/>
          </a:xfrm>
        </p:spPr>
        <p:txBody>
          <a:bodyPr/>
          <a:lstStyle/>
          <a:p>
            <a:r>
              <a:rPr lang="en-GB" dirty="0"/>
              <a:t>County lines is the police term for urban gangs supplying drugs to suburban areas and market and coastal towns using dedicated mobile phone lines or ‘deal lines’. </a:t>
            </a:r>
            <a:endParaRPr lang="en-GB" dirty="0" smtClean="0"/>
          </a:p>
          <a:p>
            <a:r>
              <a:rPr lang="en-GB" dirty="0" smtClean="0"/>
              <a:t>It </a:t>
            </a:r>
            <a:r>
              <a:rPr lang="en-GB" dirty="0"/>
              <a:t>involves CCE as gangs use children and vulnerable people to move drugs and money. </a:t>
            </a:r>
            <a:endParaRPr lang="en-GB" dirty="0" smtClean="0"/>
          </a:p>
          <a:p>
            <a:r>
              <a:rPr lang="en-GB" dirty="0" smtClean="0"/>
              <a:t>Gangs </a:t>
            </a:r>
            <a:r>
              <a:rPr lang="en-GB" dirty="0"/>
              <a:t>establish a base in the market location, typically by taking over the homes of local vulnerable adults by force or coercion in a practice referred to as ‘cuckooing</a:t>
            </a:r>
            <a:r>
              <a:rPr lang="en-GB" dirty="0" smtClean="0"/>
              <a:t>’.</a:t>
            </a:r>
          </a:p>
        </p:txBody>
      </p:sp>
    </p:spTree>
    <p:extLst>
      <p:ext uri="{BB962C8B-B14F-4D97-AF65-F5344CB8AC3E}">
        <p14:creationId xmlns:p14="http://schemas.microsoft.com/office/powerpoint/2010/main" val="24902494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CCE can…</a:t>
            </a:r>
            <a:endParaRPr lang="en-GB" dirty="0"/>
          </a:p>
        </p:txBody>
      </p:sp>
      <p:sp>
        <p:nvSpPr>
          <p:cNvPr id="3" name="Content Placeholder 2"/>
          <p:cNvSpPr>
            <a:spLocks noGrp="1"/>
          </p:cNvSpPr>
          <p:nvPr>
            <p:ph idx="1"/>
          </p:nvPr>
        </p:nvSpPr>
        <p:spPr>
          <a:xfrm>
            <a:off x="864382" y="2489200"/>
            <a:ext cx="8028098" cy="4036144"/>
          </a:xfrm>
        </p:spPr>
        <p:txBody>
          <a:bodyPr>
            <a:normAutofit/>
          </a:bodyPr>
          <a:lstStyle/>
          <a:p>
            <a:r>
              <a:rPr lang="en-GB" dirty="0" smtClean="0"/>
              <a:t>Affect </a:t>
            </a:r>
            <a:r>
              <a:rPr lang="en-GB" dirty="0"/>
              <a:t>any child or young person (male or female) under the age of </a:t>
            </a:r>
            <a:r>
              <a:rPr lang="en-GB" dirty="0" smtClean="0"/>
              <a:t>18</a:t>
            </a:r>
          </a:p>
          <a:p>
            <a:r>
              <a:rPr lang="en-GB" dirty="0" smtClean="0"/>
              <a:t>Be </a:t>
            </a:r>
            <a:r>
              <a:rPr lang="en-GB" dirty="0"/>
              <a:t>exploitation even if the activity appears </a:t>
            </a:r>
            <a:r>
              <a:rPr lang="en-GB" dirty="0" smtClean="0"/>
              <a:t>consensual</a:t>
            </a:r>
          </a:p>
          <a:p>
            <a:r>
              <a:rPr lang="en-GB" dirty="0" smtClean="0"/>
              <a:t>Involve </a:t>
            </a:r>
            <a:r>
              <a:rPr lang="en-GB" dirty="0"/>
              <a:t>force and/or enticement-based methods of compliance and is often accompanied by violence or threats of </a:t>
            </a:r>
            <a:r>
              <a:rPr lang="en-GB" dirty="0" smtClean="0"/>
              <a:t>violence</a:t>
            </a:r>
          </a:p>
          <a:p>
            <a:r>
              <a:rPr lang="en-GB" dirty="0" smtClean="0"/>
              <a:t>Be </a:t>
            </a:r>
            <a:r>
              <a:rPr lang="en-GB" dirty="0"/>
              <a:t>perpetrated by individuals or groups, males or females, and young people or adults; </a:t>
            </a:r>
            <a:r>
              <a:rPr lang="en-GB" dirty="0" smtClean="0"/>
              <a:t>and</a:t>
            </a:r>
          </a:p>
          <a:p>
            <a:r>
              <a:rPr lang="en-GB" dirty="0" smtClean="0"/>
              <a:t>Be </a:t>
            </a:r>
            <a:r>
              <a:rPr lang="en-GB" dirty="0"/>
              <a:t>typified by some form of power imbalance in favour of those perpetrating the exploitation. Whilst age may be the most obvious, this power imbalance can also be due to a range of other factors including gender, cognitive ability, physical strength, status and access to economic or other resources.</a:t>
            </a:r>
          </a:p>
        </p:txBody>
      </p:sp>
    </p:spTree>
    <p:extLst>
      <p:ext uri="{BB962C8B-B14F-4D97-AF65-F5344CB8AC3E}">
        <p14:creationId xmlns:p14="http://schemas.microsoft.com/office/powerpoint/2010/main" val="11573168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Signs to look out for:</a:t>
            </a:r>
            <a:endParaRPr lang="en-GB" dirty="0"/>
          </a:p>
        </p:txBody>
      </p:sp>
      <p:sp>
        <p:nvSpPr>
          <p:cNvPr id="3" name="Content Placeholder 2"/>
          <p:cNvSpPr>
            <a:spLocks noGrp="1"/>
          </p:cNvSpPr>
          <p:nvPr>
            <p:ph idx="1"/>
          </p:nvPr>
        </p:nvSpPr>
        <p:spPr>
          <a:xfrm>
            <a:off x="864382" y="2276872"/>
            <a:ext cx="8028098" cy="4392488"/>
          </a:xfrm>
        </p:spPr>
        <p:txBody>
          <a:bodyPr>
            <a:normAutofit fontScale="92500" lnSpcReduction="10000"/>
          </a:bodyPr>
          <a:lstStyle/>
          <a:p>
            <a:r>
              <a:rPr lang="en-GB" dirty="0"/>
              <a:t>Missing episodes – going missing for periods of time when the young person does not share their location</a:t>
            </a:r>
          </a:p>
          <a:p>
            <a:r>
              <a:rPr lang="en-GB" dirty="0" smtClean="0"/>
              <a:t>You notice they have an Increased </a:t>
            </a:r>
            <a:r>
              <a:rPr lang="en-GB" dirty="0"/>
              <a:t>income, not being able to substantiate where this came from</a:t>
            </a:r>
          </a:p>
          <a:p>
            <a:r>
              <a:rPr lang="en-GB" dirty="0"/>
              <a:t>Withdrawing from family life – spending less quality time with family and siblings and being more irritable with family members.</a:t>
            </a:r>
          </a:p>
          <a:p>
            <a:r>
              <a:rPr lang="en-GB" dirty="0"/>
              <a:t>Withdrawing from established peer groups and starting to associate with new peers.</a:t>
            </a:r>
          </a:p>
          <a:p>
            <a:r>
              <a:rPr lang="en-GB" dirty="0"/>
              <a:t>Anti - social behaviour – engaging in behaviours that they may not have engaged in prior to the concerns being apparent.</a:t>
            </a:r>
          </a:p>
          <a:p>
            <a:r>
              <a:rPr lang="en-GB" dirty="0"/>
              <a:t>Protective of mobile phone or the sudden appearance of a second phone that you may not have purchased.</a:t>
            </a:r>
          </a:p>
          <a:p>
            <a:r>
              <a:rPr lang="en-GB" dirty="0"/>
              <a:t>Asking for bank details – could be a sign of money </a:t>
            </a:r>
            <a:r>
              <a:rPr lang="en-GB" dirty="0" err="1"/>
              <a:t>muling</a:t>
            </a:r>
            <a:r>
              <a:rPr lang="en-GB" dirty="0"/>
              <a:t> – a form of money laundering – if they do not have access to their own bank details</a:t>
            </a:r>
            <a:r>
              <a:rPr lang="en-GB" dirty="0" smtClean="0"/>
              <a:t>.</a:t>
            </a:r>
            <a:endParaRPr lang="en-GB" dirty="0"/>
          </a:p>
        </p:txBody>
      </p:sp>
    </p:spTree>
    <p:extLst>
      <p:ext uri="{BB962C8B-B14F-4D97-AF65-F5344CB8AC3E}">
        <p14:creationId xmlns:p14="http://schemas.microsoft.com/office/powerpoint/2010/main" val="329085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can we do?</a:t>
            </a:r>
            <a:endParaRPr lang="en-GB" dirty="0"/>
          </a:p>
        </p:txBody>
      </p:sp>
      <p:sp>
        <p:nvSpPr>
          <p:cNvPr id="3" name="Content Placeholder 2"/>
          <p:cNvSpPr>
            <a:spLocks noGrp="1"/>
          </p:cNvSpPr>
          <p:nvPr>
            <p:ph idx="1"/>
          </p:nvPr>
        </p:nvSpPr>
        <p:spPr>
          <a:xfrm>
            <a:off x="865564" y="2852936"/>
            <a:ext cx="7668058" cy="3316064"/>
          </a:xfrm>
        </p:spPr>
        <p:txBody>
          <a:bodyPr/>
          <a:lstStyle/>
          <a:p>
            <a:r>
              <a:rPr lang="en-GB" dirty="0" smtClean="0"/>
              <a:t>Follow our normal safeguarding procedures – always report it to our DSLs if you are concerned or want to talk it through</a:t>
            </a:r>
          </a:p>
          <a:p>
            <a:r>
              <a:rPr lang="en-GB" dirty="0" smtClean="0"/>
              <a:t>As </a:t>
            </a:r>
            <a:r>
              <a:rPr lang="en-GB" dirty="0"/>
              <a:t>an organisation we </a:t>
            </a:r>
            <a:r>
              <a:rPr lang="en-GB" dirty="0" smtClean="0"/>
              <a:t>can:</a:t>
            </a:r>
          </a:p>
          <a:p>
            <a:pPr lvl="1"/>
            <a:r>
              <a:rPr lang="en-GB" dirty="0" smtClean="0"/>
              <a:t>Call </a:t>
            </a:r>
            <a:r>
              <a:rPr lang="en-GB" dirty="0"/>
              <a:t>101 to request a transfer to Operations Centre Triage </a:t>
            </a:r>
            <a:r>
              <a:rPr lang="en-GB" dirty="0" smtClean="0"/>
              <a:t>Team if we want to report a concern</a:t>
            </a:r>
          </a:p>
          <a:p>
            <a:pPr lvl="1"/>
            <a:r>
              <a:rPr lang="en-GB" dirty="0" smtClean="0"/>
              <a:t>Email </a:t>
            </a:r>
            <a:r>
              <a:rPr lang="en-GB" dirty="0"/>
              <a:t>a Essex Police Partner Information Submission Form </a:t>
            </a:r>
            <a:endParaRPr lang="en-GB" dirty="0" smtClean="0"/>
          </a:p>
          <a:p>
            <a:pPr lvl="1"/>
            <a:r>
              <a:rPr lang="en-GB" dirty="0" smtClean="0"/>
              <a:t>Refer to social care</a:t>
            </a:r>
          </a:p>
          <a:p>
            <a:r>
              <a:rPr lang="en-GB" dirty="0" smtClean="0"/>
              <a:t>We must try to continue to engage and build our relationship with the young person – this is a protective factor</a:t>
            </a:r>
          </a:p>
        </p:txBody>
      </p:sp>
    </p:spTree>
    <p:extLst>
      <p:ext uri="{BB962C8B-B14F-4D97-AF65-F5344CB8AC3E}">
        <p14:creationId xmlns:p14="http://schemas.microsoft.com/office/powerpoint/2010/main" val="31065118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 Didn’t Know…</a:t>
            </a:r>
            <a:endParaRPr lang="en-GB" dirty="0"/>
          </a:p>
        </p:txBody>
      </p:sp>
      <p:pic>
        <p:nvPicPr>
          <p:cNvPr id="4" name="KkhpKb5j3pY"/>
          <p:cNvPicPr>
            <a:picLocks noRot="1" noChangeAspect="1"/>
          </p:cNvPicPr>
          <p:nvPr>
            <a:videoFile r:link="rId1"/>
          </p:nvPr>
        </p:nvPicPr>
        <p:blipFill>
          <a:blip r:embed="rId3"/>
          <a:stretch>
            <a:fillRect/>
          </a:stretch>
        </p:blipFill>
        <p:spPr>
          <a:xfrm>
            <a:off x="2483768" y="3212976"/>
            <a:ext cx="4572000" cy="2571750"/>
          </a:xfrm>
          <a:prstGeom prst="rect">
            <a:avLst/>
          </a:prstGeom>
        </p:spPr>
      </p:pic>
    </p:spTree>
    <p:extLst>
      <p:ext uri="{BB962C8B-B14F-4D97-AF65-F5344CB8AC3E}">
        <p14:creationId xmlns:p14="http://schemas.microsoft.com/office/powerpoint/2010/main" val="333414990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cTn>
                <p:tgtEl>
                  <p:spTgt spid="4"/>
                </p:tgtEl>
              </p:cMediaNode>
            </p:video>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Child Sexual Exploitation</a:t>
            </a:r>
            <a:endParaRPr lang="en-GB" dirty="0"/>
          </a:p>
        </p:txBody>
      </p:sp>
      <p:sp>
        <p:nvSpPr>
          <p:cNvPr id="3" name="Content Placeholder 2"/>
          <p:cNvSpPr>
            <a:spLocks noGrp="1"/>
          </p:cNvSpPr>
          <p:nvPr>
            <p:ph idx="1"/>
          </p:nvPr>
        </p:nvSpPr>
        <p:spPr>
          <a:xfrm>
            <a:off x="539552" y="2489200"/>
            <a:ext cx="8604448" cy="4108152"/>
          </a:xfrm>
        </p:spPr>
        <p:txBody>
          <a:bodyPr>
            <a:normAutofit fontScale="92500" lnSpcReduction="20000"/>
          </a:bodyPr>
          <a:lstStyle/>
          <a:p>
            <a:r>
              <a:rPr lang="en-GB" dirty="0"/>
              <a:t>Child sexual exploitation is a form of child sexual abuse. It occurs where an individual or group takes advantage of an imbalance of power to coerce, manipulate or deceive a child or young person under the age of 18 into sexual activity in exchange </a:t>
            </a:r>
            <a:r>
              <a:rPr lang="en-GB" dirty="0" smtClean="0"/>
              <a:t>for:</a:t>
            </a:r>
          </a:p>
          <a:p>
            <a:pPr lvl="1"/>
            <a:r>
              <a:rPr lang="en-GB" dirty="0" smtClean="0"/>
              <a:t> </a:t>
            </a:r>
            <a:r>
              <a:rPr lang="en-GB" dirty="0"/>
              <a:t>(a) something the victim needs or wants, and/or </a:t>
            </a:r>
            <a:endParaRPr lang="en-GB" dirty="0" smtClean="0"/>
          </a:p>
          <a:p>
            <a:pPr lvl="1"/>
            <a:r>
              <a:rPr lang="en-GB" dirty="0" smtClean="0"/>
              <a:t>(</a:t>
            </a:r>
            <a:r>
              <a:rPr lang="en-GB" dirty="0"/>
              <a:t>b) the financial advantage or increased status of the perpetrator or facilitator</a:t>
            </a:r>
            <a:r>
              <a:rPr lang="en-GB" dirty="0" smtClean="0"/>
              <a:t>.</a:t>
            </a:r>
          </a:p>
          <a:p>
            <a:r>
              <a:rPr lang="en-GB" dirty="0" smtClean="0"/>
              <a:t> </a:t>
            </a:r>
            <a:r>
              <a:rPr lang="en-GB" dirty="0"/>
              <a:t>The victim may have been sexually exploited even if the sexual activity appears consensual. Child sexual exploitation does not always involve physical contact; it can also occur through the use of technology</a:t>
            </a:r>
            <a:r>
              <a:rPr lang="en-GB" dirty="0" smtClean="0"/>
              <a:t>.</a:t>
            </a:r>
            <a:endParaRPr lang="en-GB" dirty="0"/>
          </a:p>
          <a:p>
            <a:r>
              <a:rPr lang="en-GB" dirty="0"/>
              <a:t>There are robust legal definitions of the child and slightly more complex ideas about what constitutes a young </a:t>
            </a:r>
            <a:r>
              <a:rPr lang="en-GB" dirty="0" smtClean="0"/>
              <a:t>person. </a:t>
            </a:r>
            <a:r>
              <a:rPr lang="en-GB" dirty="0"/>
              <a:t>In essence, a child or young person is anyone up to the age of 18. The statutory responsibilities for safeguarding this group are extended to older individuals receiving services on the basis of specific vulnerabilities. Consequently, our responsibilities for safeguarding in cases involving former looked after children and anyone with special educational needs extend to the age of 21.</a:t>
            </a:r>
          </a:p>
        </p:txBody>
      </p:sp>
    </p:spTree>
    <p:extLst>
      <p:ext uri="{BB962C8B-B14F-4D97-AF65-F5344CB8AC3E}">
        <p14:creationId xmlns:p14="http://schemas.microsoft.com/office/powerpoint/2010/main" val="10739646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6730366" cy="709865"/>
          </a:xfrm>
        </p:spPr>
        <p:txBody>
          <a:bodyPr/>
          <a:lstStyle/>
          <a:p>
            <a:r>
              <a:rPr lang="en-GB" dirty="0"/>
              <a:t>Being groomed online for sexual exploitation</a:t>
            </a:r>
          </a:p>
        </p:txBody>
      </p:sp>
      <p:sp>
        <p:nvSpPr>
          <p:cNvPr id="3" name="Content Placeholder 2"/>
          <p:cNvSpPr>
            <a:spLocks noGrp="1"/>
          </p:cNvSpPr>
          <p:nvPr>
            <p:ph idx="1"/>
          </p:nvPr>
        </p:nvSpPr>
        <p:spPr>
          <a:xfrm>
            <a:off x="864382" y="2489200"/>
            <a:ext cx="7812074" cy="3530600"/>
          </a:xfrm>
        </p:spPr>
        <p:txBody>
          <a:bodyPr/>
          <a:lstStyle/>
          <a:p>
            <a:r>
              <a:rPr lang="en-GB" dirty="0"/>
              <a:t>Online grooming is a specific instance of general pattern of behaviour. </a:t>
            </a:r>
            <a:endParaRPr lang="en-GB" dirty="0" smtClean="0"/>
          </a:p>
          <a:p>
            <a:r>
              <a:rPr lang="en-GB" dirty="0" smtClean="0"/>
              <a:t>Grooming </a:t>
            </a:r>
            <a:r>
              <a:rPr lang="en-GB" dirty="0"/>
              <a:t>in general describes the activities of abusive/exploitative individuals/groups that isolate a child or young person from familial and peer networks of support and cultivate relationships of dependency on the exploitative/abusive individuals or group. </a:t>
            </a:r>
            <a:endParaRPr lang="en-GB" dirty="0" smtClean="0"/>
          </a:p>
          <a:p>
            <a:r>
              <a:rPr lang="en-GB" dirty="0" smtClean="0"/>
              <a:t>Grooming </a:t>
            </a:r>
            <a:r>
              <a:rPr lang="en-GB" dirty="0"/>
              <a:t>is often analysed into four stages:</a:t>
            </a:r>
          </a:p>
        </p:txBody>
      </p:sp>
    </p:spTree>
    <p:extLst>
      <p:ext uri="{BB962C8B-B14F-4D97-AF65-F5344CB8AC3E}">
        <p14:creationId xmlns:p14="http://schemas.microsoft.com/office/powerpoint/2010/main" val="24112101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 Befriending</a:t>
            </a:r>
            <a:endParaRPr lang="en-GB" dirty="0"/>
          </a:p>
        </p:txBody>
      </p:sp>
      <p:sp>
        <p:nvSpPr>
          <p:cNvPr id="3" name="Content Placeholder 2"/>
          <p:cNvSpPr>
            <a:spLocks noGrp="1"/>
          </p:cNvSpPr>
          <p:nvPr>
            <p:ph idx="1"/>
          </p:nvPr>
        </p:nvSpPr>
        <p:spPr>
          <a:xfrm>
            <a:off x="865970" y="2348880"/>
            <a:ext cx="7954502" cy="4368800"/>
          </a:xfrm>
        </p:spPr>
        <p:txBody>
          <a:bodyPr>
            <a:normAutofit/>
          </a:bodyPr>
          <a:lstStyle/>
          <a:p>
            <a:r>
              <a:rPr lang="en-GB" dirty="0" smtClean="0"/>
              <a:t>May be hard </a:t>
            </a:r>
            <a:r>
              <a:rPr lang="en-GB" dirty="0"/>
              <a:t>to distinguish from ordinary social behaviours </a:t>
            </a:r>
            <a:endParaRPr lang="en-GB" dirty="0" smtClean="0"/>
          </a:p>
          <a:p>
            <a:r>
              <a:rPr lang="en-GB" dirty="0" smtClean="0"/>
              <a:t>Puts child </a:t>
            </a:r>
            <a:r>
              <a:rPr lang="en-GB" dirty="0"/>
              <a:t>or young person in contact with an individual of relatively greater power. </a:t>
            </a:r>
            <a:endParaRPr lang="en-GB" dirty="0" smtClean="0"/>
          </a:p>
          <a:p>
            <a:r>
              <a:rPr lang="en-GB" dirty="0" smtClean="0"/>
              <a:t>Often involves a </a:t>
            </a:r>
            <a:r>
              <a:rPr lang="en-GB" dirty="0"/>
              <a:t>series of </a:t>
            </a:r>
            <a:r>
              <a:rPr lang="en-GB" dirty="0" smtClean="0"/>
              <a:t>contacts: </a:t>
            </a:r>
          </a:p>
          <a:p>
            <a:pPr lvl="1"/>
            <a:r>
              <a:rPr lang="en-GB" dirty="0" smtClean="0"/>
              <a:t>the </a:t>
            </a:r>
            <a:r>
              <a:rPr lang="en-GB" dirty="0"/>
              <a:t>first will be of similar status to the child or young person. </a:t>
            </a:r>
            <a:endParaRPr lang="en-GB" dirty="0" smtClean="0"/>
          </a:p>
          <a:p>
            <a:pPr lvl="1"/>
            <a:r>
              <a:rPr lang="en-GB" dirty="0" smtClean="0"/>
              <a:t>Then introductions to </a:t>
            </a:r>
            <a:r>
              <a:rPr lang="en-GB" dirty="0"/>
              <a:t>someone of higher status who might </a:t>
            </a:r>
            <a:r>
              <a:rPr lang="en-GB" dirty="0" smtClean="0"/>
              <a:t>then repeat.</a:t>
            </a:r>
          </a:p>
          <a:p>
            <a:pPr lvl="1"/>
            <a:r>
              <a:rPr lang="en-GB" dirty="0" smtClean="0"/>
              <a:t>Usually higher </a:t>
            </a:r>
            <a:r>
              <a:rPr lang="en-GB" dirty="0"/>
              <a:t>status individuals will be older and have access to resources that the child or young person does not, e.g. money, alcohol, cigarettes, drugs, goods and services like mobile phones and credit or private accommodation</a:t>
            </a:r>
            <a:r>
              <a:rPr lang="en-GB" dirty="0" smtClean="0"/>
              <a:t>.</a:t>
            </a:r>
            <a:endParaRPr lang="en-GB" dirty="0"/>
          </a:p>
          <a:p>
            <a:r>
              <a:rPr lang="en-GB" dirty="0" smtClean="0"/>
              <a:t>Befriending does </a:t>
            </a:r>
            <a:r>
              <a:rPr lang="en-GB" dirty="0"/>
              <a:t>not necessarily mean a sequence of </a:t>
            </a:r>
            <a:r>
              <a:rPr lang="en-GB" dirty="0" smtClean="0"/>
              <a:t>‘real’ </a:t>
            </a:r>
            <a:r>
              <a:rPr lang="en-GB" dirty="0"/>
              <a:t>befriending </a:t>
            </a:r>
            <a:r>
              <a:rPr lang="en-GB" dirty="0" smtClean="0"/>
              <a:t>contacts; the </a:t>
            </a:r>
            <a:r>
              <a:rPr lang="en-GB" dirty="0"/>
              <a:t>individual grooming the child or young person may impersonate a different contact at each stage. </a:t>
            </a:r>
          </a:p>
        </p:txBody>
      </p:sp>
    </p:spTree>
    <p:extLst>
      <p:ext uri="{BB962C8B-B14F-4D97-AF65-F5344CB8AC3E}">
        <p14:creationId xmlns:p14="http://schemas.microsoft.com/office/powerpoint/2010/main" val="97540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 Exchange</a:t>
            </a:r>
            <a:endParaRPr lang="en-GB" dirty="0"/>
          </a:p>
        </p:txBody>
      </p:sp>
      <p:sp>
        <p:nvSpPr>
          <p:cNvPr id="3" name="Content Placeholder 2"/>
          <p:cNvSpPr>
            <a:spLocks noGrp="1"/>
          </p:cNvSpPr>
          <p:nvPr>
            <p:ph idx="1"/>
          </p:nvPr>
        </p:nvSpPr>
        <p:spPr>
          <a:xfrm>
            <a:off x="864382" y="2489200"/>
            <a:ext cx="7884082" cy="4108152"/>
          </a:xfrm>
        </p:spPr>
        <p:txBody>
          <a:bodyPr>
            <a:normAutofit/>
          </a:bodyPr>
          <a:lstStyle/>
          <a:p>
            <a:r>
              <a:rPr lang="en-GB" dirty="0" smtClean="0"/>
              <a:t>Exchange </a:t>
            </a:r>
            <a:r>
              <a:rPr lang="en-GB" dirty="0"/>
              <a:t>of tokens of affection or esteem and status from the exploitative abuser for sexual behaviours that gratify the exploitative abuser. </a:t>
            </a:r>
            <a:endParaRPr lang="en-GB" dirty="0" smtClean="0"/>
          </a:p>
          <a:p>
            <a:r>
              <a:rPr lang="en-GB" dirty="0" smtClean="0"/>
              <a:t>Tokens may </a:t>
            </a:r>
            <a:r>
              <a:rPr lang="en-GB" dirty="0"/>
              <a:t>or may not be of material value. What matters about them is that the child or young person thinks they mean the exploitative/abusive person(s) values them</a:t>
            </a:r>
            <a:r>
              <a:rPr lang="en-GB" dirty="0" smtClean="0"/>
              <a:t>.</a:t>
            </a:r>
            <a:endParaRPr lang="en-GB" dirty="0"/>
          </a:p>
          <a:p>
            <a:r>
              <a:rPr lang="en-GB" dirty="0" smtClean="0"/>
              <a:t>Might involve </a:t>
            </a:r>
            <a:r>
              <a:rPr lang="en-GB" dirty="0"/>
              <a:t>the child or young person appearing on a webcam or sharing images of themselves with the abusive/exploitative individual(s). The sexually gratifying nature of these images or behaviour on cameras might not be apparent to the child or young person </a:t>
            </a:r>
            <a:r>
              <a:rPr lang="en-GB" dirty="0" smtClean="0"/>
              <a:t>– they may think their </a:t>
            </a:r>
            <a:r>
              <a:rPr lang="en-GB" dirty="0"/>
              <a:t>part in the exchange as trivial or insignificant. </a:t>
            </a:r>
          </a:p>
        </p:txBody>
      </p:sp>
    </p:spTree>
    <p:extLst>
      <p:ext uri="{BB962C8B-B14F-4D97-AF65-F5344CB8AC3E}">
        <p14:creationId xmlns:p14="http://schemas.microsoft.com/office/powerpoint/2010/main" val="21365184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 Control</a:t>
            </a:r>
            <a:endParaRPr lang="en-GB" dirty="0"/>
          </a:p>
        </p:txBody>
      </p:sp>
      <p:sp>
        <p:nvSpPr>
          <p:cNvPr id="3" name="Content Placeholder 2"/>
          <p:cNvSpPr>
            <a:spLocks noGrp="1"/>
          </p:cNvSpPr>
          <p:nvPr>
            <p:ph idx="1"/>
          </p:nvPr>
        </p:nvSpPr>
        <p:spPr>
          <a:xfrm>
            <a:off x="864382" y="2489200"/>
            <a:ext cx="7884082" cy="3530600"/>
          </a:xfrm>
        </p:spPr>
        <p:txBody>
          <a:bodyPr>
            <a:normAutofit fontScale="92500" lnSpcReduction="20000"/>
          </a:bodyPr>
          <a:lstStyle/>
          <a:p>
            <a:r>
              <a:rPr lang="en-GB" dirty="0" smtClean="0"/>
              <a:t>Typically</a:t>
            </a:r>
            <a:r>
              <a:rPr lang="en-GB" dirty="0"/>
              <a:t>, the exploitative/abusive individual demands exchanges that are more gratifying for them and therefore more likely to cause the child or young person to feel uncomfortable. </a:t>
            </a:r>
            <a:endParaRPr lang="en-GB" dirty="0" smtClean="0"/>
          </a:p>
          <a:p>
            <a:r>
              <a:rPr lang="en-GB" dirty="0" smtClean="0"/>
              <a:t>Control </a:t>
            </a:r>
            <a:r>
              <a:rPr lang="en-GB" dirty="0"/>
              <a:t>is exercised through a mixture of implied and overt threats often based on revealing something embarrassing or likely to cause the child or young person difficulties with their family, friends, school, police, etc</a:t>
            </a:r>
            <a:r>
              <a:rPr lang="en-GB" dirty="0" smtClean="0"/>
              <a:t>.</a:t>
            </a:r>
            <a:endParaRPr lang="en-GB" dirty="0"/>
          </a:p>
          <a:p>
            <a:r>
              <a:rPr lang="en-GB" dirty="0" smtClean="0"/>
              <a:t>Tends </a:t>
            </a:r>
            <a:r>
              <a:rPr lang="en-GB" dirty="0"/>
              <a:t>to take the form of threatening to reveal sexually explicit content from earlier exchanges unless the child or young person provides more and more extreme content. </a:t>
            </a:r>
          </a:p>
          <a:p>
            <a:r>
              <a:rPr lang="en-GB" dirty="0" smtClean="0"/>
              <a:t>Purpose is to </a:t>
            </a:r>
            <a:r>
              <a:rPr lang="en-GB" dirty="0"/>
              <a:t>establish and to some extent </a:t>
            </a:r>
            <a:r>
              <a:rPr lang="en-GB" dirty="0" smtClean="0"/>
              <a:t>‘normalise’ compliance. Initially </a:t>
            </a:r>
            <a:r>
              <a:rPr lang="en-GB" dirty="0"/>
              <a:t>secured through coercion but often reinforced through intermittent forms of positive reinforcement by repeating things said and done in the befriending stage. </a:t>
            </a:r>
          </a:p>
        </p:txBody>
      </p:sp>
    </p:spTree>
    <p:extLst>
      <p:ext uri="{BB962C8B-B14F-4D97-AF65-F5344CB8AC3E}">
        <p14:creationId xmlns:p14="http://schemas.microsoft.com/office/powerpoint/2010/main" val="1462310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864382" y="2060848"/>
            <a:ext cx="7596050" cy="4464496"/>
          </a:xfrm>
        </p:spPr>
        <p:txBody>
          <a:bodyPr>
            <a:normAutofit/>
          </a:bodyPr>
          <a:lstStyle/>
          <a:p>
            <a:endParaRPr lang="en-GB" dirty="0"/>
          </a:p>
          <a:p>
            <a:r>
              <a:rPr lang="en-GB" dirty="0"/>
              <a:t>Safeguarding and promoting the welfare of children is defined in Keeping Children Safe in Education (</a:t>
            </a:r>
            <a:r>
              <a:rPr lang="en-GB" dirty="0" err="1"/>
              <a:t>DfE</a:t>
            </a:r>
            <a:r>
              <a:rPr lang="en-GB" dirty="0"/>
              <a:t>, 2019) as</a:t>
            </a:r>
            <a:r>
              <a:rPr lang="en-GB" dirty="0" smtClean="0"/>
              <a:t>:</a:t>
            </a:r>
          </a:p>
          <a:p>
            <a:pPr marL="0" indent="0">
              <a:buNone/>
            </a:pPr>
            <a:r>
              <a:rPr lang="en-GB" dirty="0"/>
              <a:t>	</a:t>
            </a:r>
            <a:endParaRPr lang="en-GB" dirty="0" smtClean="0"/>
          </a:p>
          <a:p>
            <a:pPr marL="0" indent="0" algn="just">
              <a:buNone/>
            </a:pPr>
            <a:r>
              <a:rPr lang="en-GB" dirty="0">
                <a:solidFill>
                  <a:srgbClr val="990099"/>
                </a:solidFill>
              </a:rPr>
              <a:t>	</a:t>
            </a:r>
            <a:r>
              <a:rPr lang="en-GB" sz="2000" dirty="0">
                <a:solidFill>
                  <a:srgbClr val="990099"/>
                </a:solidFill>
              </a:rPr>
              <a:t>“protecting children from maltreatment; preventing </a:t>
            </a:r>
            <a:r>
              <a:rPr lang="en-GB" sz="2000" dirty="0" smtClean="0">
                <a:solidFill>
                  <a:srgbClr val="990099"/>
                </a:solidFill>
              </a:rPr>
              <a:t>	impairment </a:t>
            </a:r>
            <a:r>
              <a:rPr lang="en-GB" sz="2000" dirty="0">
                <a:solidFill>
                  <a:srgbClr val="990099"/>
                </a:solidFill>
              </a:rPr>
              <a:t>of children’s health or development; </a:t>
            </a:r>
            <a:r>
              <a:rPr lang="en-GB" sz="2000" dirty="0" smtClean="0">
                <a:solidFill>
                  <a:srgbClr val="990099"/>
                </a:solidFill>
              </a:rPr>
              <a:t>	ensuring </a:t>
            </a:r>
            <a:r>
              <a:rPr lang="en-GB" sz="2000" dirty="0">
                <a:solidFill>
                  <a:srgbClr val="990099"/>
                </a:solidFill>
              </a:rPr>
              <a:t>that </a:t>
            </a:r>
            <a:r>
              <a:rPr lang="en-GB" sz="2000" dirty="0" smtClean="0">
                <a:solidFill>
                  <a:srgbClr val="990099"/>
                </a:solidFill>
              </a:rPr>
              <a:t>children </a:t>
            </a:r>
            <a:r>
              <a:rPr lang="en-GB" sz="2000" dirty="0">
                <a:solidFill>
                  <a:srgbClr val="990099"/>
                </a:solidFill>
              </a:rPr>
              <a:t>grow up in circumstances </a:t>
            </a:r>
            <a:r>
              <a:rPr lang="en-GB" sz="2000" dirty="0" smtClean="0">
                <a:solidFill>
                  <a:srgbClr val="990099"/>
                </a:solidFill>
              </a:rPr>
              <a:t>	consistent </a:t>
            </a:r>
            <a:r>
              <a:rPr lang="en-GB" sz="2000" dirty="0">
                <a:solidFill>
                  <a:srgbClr val="990099"/>
                </a:solidFill>
              </a:rPr>
              <a:t>with the provision </a:t>
            </a:r>
            <a:r>
              <a:rPr lang="en-GB" sz="2000" dirty="0" smtClean="0">
                <a:solidFill>
                  <a:srgbClr val="990099"/>
                </a:solidFill>
              </a:rPr>
              <a:t>of </a:t>
            </a:r>
            <a:r>
              <a:rPr lang="en-GB" sz="2000" dirty="0">
                <a:solidFill>
                  <a:srgbClr val="990099"/>
                </a:solidFill>
              </a:rPr>
              <a:t>safe and effective care; </a:t>
            </a:r>
            <a:r>
              <a:rPr lang="en-GB" sz="2000" dirty="0" smtClean="0">
                <a:solidFill>
                  <a:srgbClr val="990099"/>
                </a:solidFill>
              </a:rPr>
              <a:t>	and </a:t>
            </a:r>
            <a:r>
              <a:rPr lang="en-GB" sz="2000" dirty="0">
                <a:solidFill>
                  <a:srgbClr val="990099"/>
                </a:solidFill>
              </a:rPr>
              <a:t>taking action to enable all </a:t>
            </a:r>
            <a:r>
              <a:rPr lang="en-GB" sz="2000" dirty="0" smtClean="0">
                <a:solidFill>
                  <a:srgbClr val="990099"/>
                </a:solidFill>
              </a:rPr>
              <a:t>children </a:t>
            </a:r>
            <a:r>
              <a:rPr lang="en-GB" sz="2000" dirty="0">
                <a:solidFill>
                  <a:srgbClr val="990099"/>
                </a:solidFill>
              </a:rPr>
              <a:t>to have the </a:t>
            </a:r>
            <a:r>
              <a:rPr lang="en-GB" sz="2000" dirty="0" smtClean="0">
                <a:solidFill>
                  <a:srgbClr val="990099"/>
                </a:solidFill>
              </a:rPr>
              <a:t>	best </a:t>
            </a:r>
            <a:r>
              <a:rPr lang="en-GB" sz="2000" dirty="0">
                <a:solidFill>
                  <a:srgbClr val="990099"/>
                </a:solidFill>
              </a:rPr>
              <a:t>outcomes” </a:t>
            </a:r>
          </a:p>
          <a:p>
            <a:pPr marL="0" indent="0">
              <a:buNone/>
            </a:pPr>
            <a:endParaRPr lang="en-GB" dirty="0"/>
          </a:p>
        </p:txBody>
      </p:sp>
      <p:sp>
        <p:nvSpPr>
          <p:cNvPr id="5" name="Title 1"/>
          <p:cNvSpPr>
            <a:spLocks noGrp="1"/>
          </p:cNvSpPr>
          <p:nvPr>
            <p:ph type="title"/>
          </p:nvPr>
        </p:nvSpPr>
        <p:spPr>
          <a:xfrm>
            <a:off x="865970" y="927098"/>
            <a:ext cx="6343672" cy="709865"/>
          </a:xfrm>
        </p:spPr>
        <p:txBody>
          <a:bodyPr>
            <a:normAutofit fontScale="90000"/>
          </a:bodyPr>
          <a:lstStyle/>
          <a:p>
            <a:r>
              <a:rPr lang="en-GB" dirty="0" smtClean="0"/>
              <a:t>Reminder: what is safeguarding</a:t>
            </a:r>
            <a:r>
              <a:rPr lang="en-GB" dirty="0"/>
              <a:t>?</a:t>
            </a:r>
            <a:r>
              <a:rPr lang="en-GB" dirty="0">
                <a:solidFill>
                  <a:srgbClr val="7030A0"/>
                </a:solidFill>
              </a:rPr>
              <a:t/>
            </a:r>
            <a:br>
              <a:rPr lang="en-GB" dirty="0">
                <a:solidFill>
                  <a:srgbClr val="7030A0"/>
                </a:solidFill>
              </a:rPr>
            </a:br>
            <a:endParaRPr lang="en-GB" dirty="0">
              <a:solidFill>
                <a:srgbClr val="7030A0"/>
              </a:solidFill>
            </a:endParaRPr>
          </a:p>
        </p:txBody>
      </p:sp>
    </p:spTree>
    <p:extLst>
      <p:ext uri="{BB962C8B-B14F-4D97-AF65-F5344CB8AC3E}">
        <p14:creationId xmlns:p14="http://schemas.microsoft.com/office/powerpoint/2010/main" val="4727096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4. Exploitation</a:t>
            </a:r>
            <a:endParaRPr lang="en-GB" dirty="0"/>
          </a:p>
        </p:txBody>
      </p:sp>
      <p:sp>
        <p:nvSpPr>
          <p:cNvPr id="3" name="Content Placeholder 2"/>
          <p:cNvSpPr>
            <a:spLocks noGrp="1"/>
          </p:cNvSpPr>
          <p:nvPr>
            <p:ph idx="1"/>
          </p:nvPr>
        </p:nvSpPr>
        <p:spPr>
          <a:xfrm>
            <a:off x="683568" y="2636912"/>
            <a:ext cx="8100106" cy="3962648"/>
          </a:xfrm>
        </p:spPr>
        <p:txBody>
          <a:bodyPr>
            <a:normAutofit/>
          </a:bodyPr>
          <a:lstStyle/>
          <a:p>
            <a:r>
              <a:rPr lang="en-GB" dirty="0" smtClean="0"/>
              <a:t>Attempt </a:t>
            </a:r>
            <a:r>
              <a:rPr lang="en-GB" dirty="0"/>
              <a:t>to consolidate their hold over the child or young person by encouraging them to sever all remaining ties to their familial and friendship networks and maximising </a:t>
            </a:r>
            <a:r>
              <a:rPr lang="en-GB" dirty="0" smtClean="0"/>
              <a:t>dependency.</a:t>
            </a:r>
          </a:p>
          <a:p>
            <a:r>
              <a:rPr lang="en-GB" dirty="0" smtClean="0"/>
              <a:t>Can include </a:t>
            </a:r>
            <a:r>
              <a:rPr lang="en-GB" dirty="0"/>
              <a:t>supplying addictive substances, collecting evermore compromising material with which to threaten exposure and requiring the child or young person to be involved in the coercion of others</a:t>
            </a:r>
            <a:r>
              <a:rPr lang="en-GB" dirty="0" smtClean="0"/>
              <a:t>.</a:t>
            </a:r>
            <a:endParaRPr lang="en-GB" dirty="0"/>
          </a:p>
          <a:p>
            <a:r>
              <a:rPr lang="en-GB" dirty="0"/>
              <a:t>Online the exploitation stage of grooming might involve the child or young person being made available to other abusive/exploitative individuals. Exploitation of this sort may entail exchanging access to different children and young </a:t>
            </a:r>
            <a:r>
              <a:rPr lang="en-GB" dirty="0" smtClean="0"/>
              <a:t>people</a:t>
            </a:r>
            <a:endParaRPr lang="en-GB" dirty="0"/>
          </a:p>
        </p:txBody>
      </p:sp>
    </p:spTree>
    <p:extLst>
      <p:ext uri="{BB962C8B-B14F-4D97-AF65-F5344CB8AC3E}">
        <p14:creationId xmlns:p14="http://schemas.microsoft.com/office/powerpoint/2010/main" val="16641876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CSE</a:t>
            </a:r>
            <a:endParaRPr lang="en-GB" dirty="0"/>
          </a:p>
        </p:txBody>
      </p:sp>
      <p:sp>
        <p:nvSpPr>
          <p:cNvPr id="3" name="Content Placeholder 2"/>
          <p:cNvSpPr>
            <a:spLocks noGrp="1"/>
          </p:cNvSpPr>
          <p:nvPr>
            <p:ph idx="1"/>
          </p:nvPr>
        </p:nvSpPr>
        <p:spPr>
          <a:xfrm>
            <a:off x="539552" y="2489200"/>
            <a:ext cx="8136904" cy="4108152"/>
          </a:xfrm>
        </p:spPr>
        <p:txBody>
          <a:bodyPr>
            <a:normAutofit fontScale="92500" lnSpcReduction="20000"/>
          </a:bodyPr>
          <a:lstStyle/>
          <a:p>
            <a:r>
              <a:rPr lang="en-GB" b="1" dirty="0" smtClean="0"/>
              <a:t>Inappropriate </a:t>
            </a:r>
            <a:r>
              <a:rPr lang="en-GB" b="1" dirty="0"/>
              <a:t>Relationship Model: </a:t>
            </a:r>
            <a:r>
              <a:rPr lang="en-GB" dirty="0" smtClean="0"/>
              <a:t>usually one </a:t>
            </a:r>
            <a:r>
              <a:rPr lang="en-GB" dirty="0"/>
              <a:t>perpetrator who has inappropriate power or control over a young person, such as being physically older, stronger or wealthier or in a position of power e.g. teacher or community leader. This person will be having some form of a sexual relationship with the young person. This can include familial abuse where a family member is exploiting their child, sibling for some ‘gain’, including third party gain. The abuser may also be vulnerable due to mental health issues, drug and alcohol dependency or a previous, and/or current, experience of exploitation themselves.</a:t>
            </a:r>
            <a:endParaRPr lang="en-GB" dirty="0" smtClean="0"/>
          </a:p>
          <a:p>
            <a:r>
              <a:rPr lang="en-GB" b="1" dirty="0"/>
              <a:t>Organised/Network &amp; Trafficking Model</a:t>
            </a:r>
            <a:r>
              <a:rPr lang="en-GB" dirty="0"/>
              <a:t>: i</a:t>
            </a:r>
            <a:r>
              <a:rPr lang="en-GB" dirty="0" smtClean="0"/>
              <a:t>ncludes </a:t>
            </a:r>
            <a:r>
              <a:rPr lang="en-GB" dirty="0"/>
              <a:t>the sex trafficking of children and young people across international borders as well as across internal borders, it can include the moving of children and young people between houses or hotels within the same town/district, for the purposes of passing children and young people to and amongst one or more sexual perpetrators. This includes larger networks of organised crime with the purposes of ‘selling’ children and young people.  Young people themselves can be exploited into ‘recruitment’ of other children and young </a:t>
            </a:r>
            <a:r>
              <a:rPr lang="en-GB" dirty="0" smtClean="0"/>
              <a:t>people</a:t>
            </a:r>
          </a:p>
        </p:txBody>
      </p:sp>
    </p:spTree>
    <p:extLst>
      <p:ext uri="{BB962C8B-B14F-4D97-AF65-F5344CB8AC3E}">
        <p14:creationId xmlns:p14="http://schemas.microsoft.com/office/powerpoint/2010/main" val="22296144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CSE (continued)</a:t>
            </a:r>
            <a:endParaRPr lang="en-GB" dirty="0"/>
          </a:p>
        </p:txBody>
      </p:sp>
      <p:sp>
        <p:nvSpPr>
          <p:cNvPr id="3" name="Content Placeholder 2"/>
          <p:cNvSpPr>
            <a:spLocks noGrp="1"/>
          </p:cNvSpPr>
          <p:nvPr>
            <p:ph idx="1"/>
          </p:nvPr>
        </p:nvSpPr>
        <p:spPr>
          <a:xfrm>
            <a:off x="683568" y="2276872"/>
            <a:ext cx="8208912" cy="4824536"/>
          </a:xfrm>
        </p:spPr>
        <p:txBody>
          <a:bodyPr>
            <a:normAutofit fontScale="85000" lnSpcReduction="10000"/>
          </a:bodyPr>
          <a:lstStyle/>
          <a:p>
            <a:r>
              <a:rPr lang="en-GB" b="1" dirty="0"/>
              <a:t>Gangs and Group Model:</a:t>
            </a:r>
            <a:r>
              <a:rPr lang="en-GB" dirty="0"/>
              <a:t> </a:t>
            </a:r>
            <a:r>
              <a:rPr lang="en-GB" dirty="0" smtClean="0"/>
              <a:t>sexual </a:t>
            </a:r>
            <a:r>
              <a:rPr lang="en-GB" dirty="0"/>
              <a:t>exploitation can occur through gangs and groups; this can be through gang initiation rituals, threats of violence and bullying, or as a punishment for crossing gang areas for example. Females can be found to be exploited through ‘honey trapping’, whereby a woman is tasked to infiltrate another gang through sexual advances. Young males may be forced to have sex with older women or women of similar ages in order to prove masculinity or with adult males as a form of punishment. Both genders may drug run for the gang and this can involve ‘plugging’ where by substances are transported in their anus.</a:t>
            </a:r>
          </a:p>
          <a:p>
            <a:r>
              <a:rPr lang="en-GB" b="1" dirty="0"/>
              <a:t>Peer on Peer </a:t>
            </a:r>
            <a:r>
              <a:rPr lang="en-GB" b="1" dirty="0" smtClean="0"/>
              <a:t>Model:</a:t>
            </a:r>
            <a:r>
              <a:rPr lang="en-GB" dirty="0" smtClean="0"/>
              <a:t> Sexual </a:t>
            </a:r>
            <a:r>
              <a:rPr lang="en-GB" dirty="0"/>
              <a:t>exploitation can happen amongst young people of a similar age, and is often referred to as ‘sexual bullying’ (Children’s Society, 2015). Some young people will befriend other young people and make them believe they are in a loving ‘relationship’ or ‘friendship’, they are then coerced into having sex with friends or associates. Peer on peer model can sometimes be related to ‘gangs and group activity’</a:t>
            </a:r>
          </a:p>
          <a:p>
            <a:r>
              <a:rPr lang="en-GB" b="1" dirty="0"/>
              <a:t>Older Adult ‘Boyfriend/Girlfriend’ Model: </a:t>
            </a:r>
            <a:r>
              <a:rPr lang="en-GB" dirty="0"/>
              <a:t>Often referred to as the ‘Boyfriend’ Model, this model involves the befriending and grooming of a child or young person by an older adult. This grooming process often revolves around the child and young person’s vulnerabilities and building the child or young person to believe that they are in a loving relationship. The young person may then be passed to other known adults to the ‘boyfriend’/ ‘girlfriend’ merging into the gang or organised network models</a:t>
            </a:r>
            <a:r>
              <a:rPr lang="en-GB" dirty="0" smtClean="0"/>
              <a:t>.</a:t>
            </a:r>
            <a:endParaRPr lang="en-GB" dirty="0"/>
          </a:p>
        </p:txBody>
      </p:sp>
    </p:spTree>
    <p:extLst>
      <p:ext uri="{BB962C8B-B14F-4D97-AF65-F5344CB8AC3E}">
        <p14:creationId xmlns:p14="http://schemas.microsoft.com/office/powerpoint/2010/main" val="39717716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can we do?</a:t>
            </a:r>
            <a:endParaRPr lang="en-GB" dirty="0"/>
          </a:p>
        </p:txBody>
      </p:sp>
      <p:sp>
        <p:nvSpPr>
          <p:cNvPr id="3" name="Content Placeholder 2"/>
          <p:cNvSpPr>
            <a:spLocks noGrp="1"/>
          </p:cNvSpPr>
          <p:nvPr>
            <p:ph idx="1"/>
          </p:nvPr>
        </p:nvSpPr>
        <p:spPr>
          <a:xfrm>
            <a:off x="864382" y="2489200"/>
            <a:ext cx="7452034" cy="3530600"/>
          </a:xfrm>
        </p:spPr>
        <p:txBody>
          <a:bodyPr>
            <a:normAutofit lnSpcReduction="10000"/>
          </a:bodyPr>
          <a:lstStyle/>
          <a:p>
            <a:r>
              <a:rPr lang="en-GB" dirty="0" smtClean="0"/>
              <a:t>As with all safeguarding concerns, discuss with DSLs as soon as possible, even just to talk through a ‘niggle’ or worry</a:t>
            </a:r>
          </a:p>
          <a:p>
            <a:endParaRPr lang="en-GB" dirty="0" smtClean="0"/>
          </a:p>
          <a:p>
            <a:r>
              <a:rPr lang="en-GB" dirty="0" smtClean="0"/>
              <a:t>Designated Leads can then report to:</a:t>
            </a:r>
          </a:p>
          <a:p>
            <a:pPr lvl="1"/>
            <a:r>
              <a:rPr lang="en-GB" dirty="0"/>
              <a:t>Essex Police Public Protection Operations Centre Triage </a:t>
            </a:r>
            <a:r>
              <a:rPr lang="en-GB" dirty="0" smtClean="0"/>
              <a:t>Team</a:t>
            </a:r>
          </a:p>
          <a:p>
            <a:pPr lvl="1"/>
            <a:r>
              <a:rPr lang="en-GB" dirty="0"/>
              <a:t>Missing Person Liaison Officers (MPLO</a:t>
            </a:r>
            <a:r>
              <a:rPr lang="en-GB" dirty="0" smtClean="0"/>
              <a:t>)</a:t>
            </a:r>
          </a:p>
          <a:p>
            <a:pPr lvl="1"/>
            <a:r>
              <a:rPr lang="en-GB" dirty="0" smtClean="0"/>
              <a:t>Social Care</a:t>
            </a:r>
          </a:p>
          <a:p>
            <a:pPr marL="402336" lvl="1" indent="0">
              <a:buNone/>
            </a:pPr>
            <a:endParaRPr lang="en-GB" dirty="0" smtClean="0"/>
          </a:p>
          <a:p>
            <a:r>
              <a:rPr lang="en-GB" dirty="0" smtClean="0"/>
              <a:t>As with CCE we should try to continue building the relationship with our clients as we serve as a protective factor. </a:t>
            </a:r>
            <a:endParaRPr lang="en-GB" dirty="0"/>
          </a:p>
        </p:txBody>
      </p:sp>
    </p:spTree>
    <p:extLst>
      <p:ext uri="{BB962C8B-B14F-4D97-AF65-F5344CB8AC3E}">
        <p14:creationId xmlns:p14="http://schemas.microsoft.com/office/powerpoint/2010/main" val="29166830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5970" y="836712"/>
            <a:ext cx="6343672" cy="800251"/>
          </a:xfrm>
        </p:spPr>
        <p:txBody>
          <a:bodyPr/>
          <a:lstStyle/>
          <a:p>
            <a:r>
              <a:rPr lang="en-GB" dirty="0" smtClean="0"/>
              <a:t>Further information / Signposting</a:t>
            </a:r>
            <a:endParaRPr lang="en-GB" dirty="0"/>
          </a:p>
        </p:txBody>
      </p:sp>
      <p:sp>
        <p:nvSpPr>
          <p:cNvPr id="3" name="Content Placeholder 2"/>
          <p:cNvSpPr>
            <a:spLocks noGrp="1"/>
          </p:cNvSpPr>
          <p:nvPr>
            <p:ph idx="1"/>
          </p:nvPr>
        </p:nvSpPr>
        <p:spPr>
          <a:xfrm>
            <a:off x="323528" y="2348880"/>
            <a:ext cx="8640960" cy="4248472"/>
          </a:xfrm>
        </p:spPr>
        <p:txBody>
          <a:bodyPr>
            <a:normAutofit fontScale="92500" lnSpcReduction="20000"/>
          </a:bodyPr>
          <a:lstStyle/>
          <a:p>
            <a:r>
              <a:rPr lang="en-GB" b="1" dirty="0"/>
              <a:t>National Society for the Prevention of Cruelty to Children (</a:t>
            </a:r>
            <a:r>
              <a:rPr lang="en-GB" b="1" dirty="0" smtClean="0"/>
              <a:t>NSPCC) </a:t>
            </a:r>
            <a:r>
              <a:rPr lang="en-GB" dirty="0" smtClean="0">
                <a:hlinkClick r:id="rId2"/>
              </a:rPr>
              <a:t>https</a:t>
            </a:r>
            <a:r>
              <a:rPr lang="en-GB" dirty="0">
                <a:hlinkClick r:id="rId2"/>
              </a:rPr>
              <a:t>://www.nspcc.org.uk/preventing-abuse/child-abuse-and-neglect/child-sexual-exploitation</a:t>
            </a:r>
            <a:r>
              <a:rPr lang="en-GB" dirty="0" smtClean="0">
                <a:hlinkClick r:id="rId2"/>
              </a:rPr>
              <a:t>/</a:t>
            </a:r>
            <a:endParaRPr lang="en-GB" dirty="0" smtClean="0"/>
          </a:p>
          <a:p>
            <a:r>
              <a:rPr lang="en-GB" b="1" dirty="0" smtClean="0"/>
              <a:t>Barnardo’s </a:t>
            </a:r>
            <a:r>
              <a:rPr lang="en-GB" dirty="0" smtClean="0">
                <a:hlinkClick r:id="rId3"/>
              </a:rPr>
              <a:t>http</a:t>
            </a:r>
            <a:r>
              <a:rPr lang="en-GB" dirty="0">
                <a:hlinkClick r:id="rId3"/>
              </a:rPr>
              <a:t>://</a:t>
            </a:r>
            <a:r>
              <a:rPr lang="en-GB" dirty="0" smtClean="0">
                <a:hlinkClick r:id="rId3"/>
              </a:rPr>
              <a:t>www.barnardos.org.uk/what_we_do/our_work/sexual_exploitation.htm</a:t>
            </a:r>
            <a:endParaRPr lang="en-GB" dirty="0" smtClean="0"/>
          </a:p>
          <a:p>
            <a:r>
              <a:rPr lang="en-GB" b="1" dirty="0" err="1"/>
              <a:t>Wud</a:t>
            </a:r>
            <a:r>
              <a:rPr lang="en-GB" b="1" dirty="0"/>
              <a:t> U?</a:t>
            </a:r>
            <a:r>
              <a:rPr lang="en-GB" dirty="0"/>
              <a:t> App developed by </a:t>
            </a:r>
            <a:r>
              <a:rPr lang="en-GB" dirty="0" smtClean="0"/>
              <a:t>Barnardo’s: </a:t>
            </a:r>
            <a:r>
              <a:rPr lang="en-GB" dirty="0" err="1" smtClean="0"/>
              <a:t>Wud</a:t>
            </a:r>
            <a:r>
              <a:rPr lang="en-GB" dirty="0" smtClean="0"/>
              <a:t> </a:t>
            </a:r>
            <a:r>
              <a:rPr lang="en-GB" dirty="0"/>
              <a:t>U? is a free educational tool that aims to show young people the behaviours that could put them at risk of being sexually exploited, through illustrated, interactive stories</a:t>
            </a:r>
            <a:r>
              <a:rPr lang="en-GB" dirty="0" smtClean="0"/>
              <a:t>. </a:t>
            </a:r>
            <a:r>
              <a:rPr lang="en-GB" b="1" dirty="0" smtClean="0"/>
              <a:t>This is a signposting opportunity if you are working with a child who could one day become </a:t>
            </a:r>
            <a:r>
              <a:rPr lang="en-GB" b="1" i="1" dirty="0" smtClean="0"/>
              <a:t>vulnerable</a:t>
            </a:r>
            <a:r>
              <a:rPr lang="en-GB" b="1" dirty="0" smtClean="0"/>
              <a:t> t o CSE</a:t>
            </a:r>
          </a:p>
          <a:p>
            <a:r>
              <a:rPr lang="en-GB" b="1" dirty="0"/>
              <a:t>Parents Against Child Sexual Exploitation (</a:t>
            </a:r>
            <a:r>
              <a:rPr lang="en-GB" b="1" dirty="0" smtClean="0"/>
              <a:t>PACE) </a:t>
            </a:r>
            <a:r>
              <a:rPr lang="en-GB" dirty="0" smtClean="0">
                <a:hlinkClick r:id="rId4"/>
              </a:rPr>
              <a:t>http</a:t>
            </a:r>
            <a:r>
              <a:rPr lang="en-GB" dirty="0">
                <a:hlinkClick r:id="rId4"/>
              </a:rPr>
              <a:t>://paceuk.info</a:t>
            </a:r>
            <a:r>
              <a:rPr lang="en-GB" dirty="0" smtClean="0">
                <a:hlinkClick r:id="rId4"/>
              </a:rPr>
              <a:t>/</a:t>
            </a:r>
            <a:r>
              <a:rPr lang="en-GB" dirty="0" smtClean="0"/>
              <a:t> for parents and carers who are concerned their child might be exploited or are seeking further information and support</a:t>
            </a:r>
          </a:p>
          <a:p>
            <a:r>
              <a:rPr lang="en-GB" b="1" dirty="0"/>
              <a:t>I Didn’t Know CSE </a:t>
            </a:r>
            <a:r>
              <a:rPr lang="en-GB" b="1" dirty="0" smtClean="0"/>
              <a:t>Campaign </a:t>
            </a:r>
            <a:r>
              <a:rPr lang="en-GB" dirty="0" smtClean="0">
                <a:hlinkClick r:id="rId5"/>
              </a:rPr>
              <a:t>https</a:t>
            </a:r>
            <a:r>
              <a:rPr lang="en-GB" dirty="0">
                <a:hlinkClick r:id="rId5"/>
              </a:rPr>
              <a:t>://www.essex.police.uk/advice/child-sexual-exploitation</a:t>
            </a:r>
            <a:r>
              <a:rPr lang="en-GB" dirty="0" smtClean="0">
                <a:hlinkClick r:id="rId5"/>
              </a:rPr>
              <a:t>/</a:t>
            </a:r>
            <a:r>
              <a:rPr lang="en-GB" dirty="0" smtClean="0"/>
              <a:t> Created by Essex Police – information and advice to parents, children, young people and professionals</a:t>
            </a:r>
            <a:endParaRPr lang="en-GB" dirty="0"/>
          </a:p>
        </p:txBody>
      </p:sp>
    </p:spTree>
    <p:extLst>
      <p:ext uri="{BB962C8B-B14F-4D97-AF65-F5344CB8AC3E}">
        <p14:creationId xmlns:p14="http://schemas.microsoft.com/office/powerpoint/2010/main" val="36417526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Contacts</a:t>
            </a:r>
            <a:endParaRPr lang="en-GB" dirty="0"/>
          </a:p>
        </p:txBody>
      </p:sp>
      <p:sp>
        <p:nvSpPr>
          <p:cNvPr id="3" name="Content Placeholder 2"/>
          <p:cNvSpPr>
            <a:spLocks noGrp="1"/>
          </p:cNvSpPr>
          <p:nvPr>
            <p:ph idx="1"/>
          </p:nvPr>
        </p:nvSpPr>
        <p:spPr>
          <a:xfrm>
            <a:off x="323528" y="2204864"/>
            <a:ext cx="8640960" cy="4653136"/>
          </a:xfrm>
        </p:spPr>
        <p:txBody>
          <a:bodyPr>
            <a:normAutofit fontScale="85000" lnSpcReduction="20000"/>
          </a:bodyPr>
          <a:lstStyle/>
          <a:p>
            <a:pPr marL="0" indent="0">
              <a:buNone/>
            </a:pPr>
            <a:r>
              <a:rPr lang="en-GB" sz="2000" dirty="0" smtClean="0">
                <a:solidFill>
                  <a:srgbClr val="7030A0"/>
                </a:solidFill>
              </a:rPr>
              <a:t>Designated Lead: </a:t>
            </a:r>
            <a:r>
              <a:rPr lang="en-GB" sz="2000" dirty="0" smtClean="0"/>
              <a:t>Emma Prince </a:t>
            </a:r>
            <a:endParaRPr lang="en-GB" sz="2000" dirty="0"/>
          </a:p>
          <a:p>
            <a:pPr marL="0" indent="0">
              <a:buNone/>
            </a:pPr>
            <a:r>
              <a:rPr lang="en-GB" sz="2000" dirty="0" smtClean="0">
                <a:hlinkClick r:id="rId2"/>
              </a:rPr>
              <a:t>e.prince@evolve-intervention.com</a:t>
            </a:r>
            <a:r>
              <a:rPr lang="en-GB" sz="2000" dirty="0"/>
              <a:t> </a:t>
            </a:r>
            <a:r>
              <a:rPr lang="en-GB" sz="2000" dirty="0" smtClean="0"/>
              <a:t>07712 412377</a:t>
            </a:r>
          </a:p>
          <a:p>
            <a:pPr marL="0" indent="0">
              <a:buNone/>
            </a:pPr>
            <a:endParaRPr lang="en-GB" sz="2000" dirty="0" smtClean="0"/>
          </a:p>
          <a:p>
            <a:pPr marL="0" indent="0">
              <a:buNone/>
            </a:pPr>
            <a:r>
              <a:rPr lang="en-GB" sz="2000" dirty="0" smtClean="0">
                <a:solidFill>
                  <a:srgbClr val="7030A0"/>
                </a:solidFill>
              </a:rPr>
              <a:t>Deputy Designated </a:t>
            </a:r>
            <a:r>
              <a:rPr lang="en-GB" sz="2000" dirty="0">
                <a:solidFill>
                  <a:srgbClr val="7030A0"/>
                </a:solidFill>
              </a:rPr>
              <a:t>Lead: </a:t>
            </a:r>
            <a:r>
              <a:rPr lang="en-GB" sz="2000" dirty="0" smtClean="0"/>
              <a:t>Helen Prince </a:t>
            </a:r>
          </a:p>
          <a:p>
            <a:pPr marL="0" indent="0">
              <a:buNone/>
            </a:pPr>
            <a:r>
              <a:rPr lang="en-GB" sz="2000" dirty="0" smtClean="0">
                <a:hlinkClick r:id="rId3"/>
              </a:rPr>
              <a:t>h.prince@evolve-intervention.com</a:t>
            </a:r>
            <a:r>
              <a:rPr lang="en-GB" sz="2000" dirty="0" smtClean="0"/>
              <a:t>  07891 104797</a:t>
            </a:r>
          </a:p>
          <a:p>
            <a:pPr marL="0" indent="0">
              <a:buNone/>
            </a:pPr>
            <a:endParaRPr lang="en-GB" sz="2000" dirty="0"/>
          </a:p>
          <a:p>
            <a:pPr marL="0" indent="0">
              <a:buNone/>
            </a:pPr>
            <a:r>
              <a:rPr lang="en-GB" sz="2100" dirty="0">
                <a:solidFill>
                  <a:srgbClr val="7030A0"/>
                </a:solidFill>
              </a:rPr>
              <a:t>Children and Families Services via Children and Families Hub </a:t>
            </a:r>
            <a:r>
              <a:rPr lang="en-GB" dirty="0"/>
              <a:t>for referral or for consultation, Monday – Thursday 08.45 – 17.30, and Friday 08.45 – 16.30 </a:t>
            </a:r>
            <a:r>
              <a:rPr lang="en-GB" dirty="0" smtClean="0"/>
              <a:t>0345 603 7627 </a:t>
            </a:r>
            <a:r>
              <a:rPr lang="en-GB" dirty="0"/>
              <a:t>or </a:t>
            </a:r>
            <a:endParaRPr lang="en-GB" dirty="0" smtClean="0"/>
          </a:p>
          <a:p>
            <a:pPr marL="0" indent="0">
              <a:buNone/>
            </a:pPr>
            <a:r>
              <a:rPr lang="en-GB" sz="2100" dirty="0">
                <a:solidFill>
                  <a:srgbClr val="7030A0"/>
                </a:solidFill>
              </a:rPr>
              <a:t>Out of hours </a:t>
            </a:r>
            <a:r>
              <a:rPr lang="en-GB" dirty="0" smtClean="0"/>
              <a:t>0345 606 1212 </a:t>
            </a:r>
            <a:r>
              <a:rPr lang="en-GB" dirty="0"/>
              <a:t>or referral by the online portal </a:t>
            </a:r>
            <a:r>
              <a:rPr lang="en-GB" dirty="0" smtClean="0">
                <a:hlinkClick r:id="rId4"/>
              </a:rPr>
              <a:t>www.essexeffectivesupport.org.uk</a:t>
            </a:r>
            <a:r>
              <a:rPr lang="en-GB" dirty="0" smtClean="0"/>
              <a:t> </a:t>
            </a:r>
          </a:p>
          <a:p>
            <a:pPr marL="0" indent="0">
              <a:buNone/>
            </a:pPr>
            <a:endParaRPr lang="en-GB" dirty="0" smtClean="0"/>
          </a:p>
          <a:p>
            <a:pPr marL="0" indent="0">
              <a:buNone/>
            </a:pPr>
            <a:r>
              <a:rPr lang="en-GB" dirty="0"/>
              <a:t>For Service Users whose address is in Southend: Multi-Agency Safeguarding Hub (MASH): </a:t>
            </a:r>
            <a:r>
              <a:rPr lang="en-GB" dirty="0" smtClean="0"/>
              <a:t>01702 215007 or </a:t>
            </a:r>
            <a:r>
              <a:rPr lang="en-GB" dirty="0"/>
              <a:t>Out of hours: 0345 606 1212</a:t>
            </a:r>
          </a:p>
          <a:p>
            <a:pPr marL="0" indent="0">
              <a:buNone/>
            </a:pPr>
            <a:r>
              <a:rPr lang="en-GB" dirty="0"/>
              <a:t>For Service Users whose address is in Thurrock: MASH: 01375 652802 or Out of Hours: 01375 372468</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2644973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Important points to remember</a:t>
            </a:r>
            <a:endParaRPr lang="en-GB" dirty="0"/>
          </a:p>
        </p:txBody>
      </p:sp>
      <p:sp>
        <p:nvSpPr>
          <p:cNvPr id="3" name="Content Placeholder 2"/>
          <p:cNvSpPr>
            <a:spLocks noGrp="1"/>
          </p:cNvSpPr>
          <p:nvPr>
            <p:ph idx="1"/>
          </p:nvPr>
        </p:nvSpPr>
        <p:spPr>
          <a:xfrm>
            <a:off x="864382" y="2489200"/>
            <a:ext cx="7596050" cy="3892128"/>
          </a:xfrm>
        </p:spPr>
        <p:txBody>
          <a:bodyPr>
            <a:normAutofit fontScale="85000" lnSpcReduction="20000"/>
          </a:bodyPr>
          <a:lstStyle/>
          <a:p>
            <a:endParaRPr lang="en-GB" sz="1900" dirty="0"/>
          </a:p>
          <a:p>
            <a:r>
              <a:rPr lang="en-GB" sz="1900" dirty="0" smtClean="0"/>
              <a:t>Government </a:t>
            </a:r>
            <a:r>
              <a:rPr lang="en-GB" sz="1900" dirty="0"/>
              <a:t>introduced the concept of ‘safeguarding children’ in 2004/05</a:t>
            </a:r>
          </a:p>
          <a:p>
            <a:endParaRPr lang="en-GB" sz="1900" dirty="0"/>
          </a:p>
          <a:p>
            <a:r>
              <a:rPr lang="en-GB" sz="1900" dirty="0"/>
              <a:t>Safeguarding is much broader concept (than child protection) based around preventing children / young people from being harmed – focus upon promoting the child / young person’s welfare </a:t>
            </a:r>
          </a:p>
          <a:p>
            <a:endParaRPr lang="en-GB" sz="1900" dirty="0"/>
          </a:p>
          <a:p>
            <a:r>
              <a:rPr lang="en-GB" sz="1900" dirty="0"/>
              <a:t>Child protection is part of safeguarding and promoting welfare. It refers to activity undertaken to protect specific children identified as either suffering or at risk of suffering significant harm as a result of abuse or neglect. </a:t>
            </a:r>
          </a:p>
          <a:p>
            <a:endParaRPr lang="en-GB" sz="1900" dirty="0"/>
          </a:p>
          <a:p>
            <a:r>
              <a:rPr lang="en-GB" sz="1900" b="1" dirty="0"/>
              <a:t>It is only multi-agency working which effectively safeguards children </a:t>
            </a:r>
          </a:p>
          <a:p>
            <a:endParaRPr lang="en-GB" dirty="0"/>
          </a:p>
        </p:txBody>
      </p:sp>
    </p:spTree>
    <p:extLst>
      <p:ext uri="{BB962C8B-B14F-4D97-AF65-F5344CB8AC3E}">
        <p14:creationId xmlns:p14="http://schemas.microsoft.com/office/powerpoint/2010/main" val="26417210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5970" y="836712"/>
            <a:ext cx="6343672" cy="1008112"/>
          </a:xfrm>
        </p:spPr>
        <p:txBody>
          <a:bodyPr/>
          <a:lstStyle/>
          <a:p>
            <a:r>
              <a:rPr lang="en-GB" dirty="0" smtClean="0"/>
              <a:t>Safeguarding throughout COVID-19</a:t>
            </a:r>
            <a:endParaRPr lang="en-GB" dirty="0"/>
          </a:p>
        </p:txBody>
      </p:sp>
      <p:sp>
        <p:nvSpPr>
          <p:cNvPr id="3" name="Content Placeholder 2"/>
          <p:cNvSpPr>
            <a:spLocks noGrp="1"/>
          </p:cNvSpPr>
          <p:nvPr>
            <p:ph idx="1"/>
          </p:nvPr>
        </p:nvSpPr>
        <p:spPr>
          <a:xfrm>
            <a:off x="864382" y="2489200"/>
            <a:ext cx="7596050" cy="4036144"/>
          </a:xfrm>
        </p:spPr>
        <p:txBody>
          <a:bodyPr>
            <a:normAutofit/>
          </a:bodyPr>
          <a:lstStyle/>
          <a:p>
            <a:r>
              <a:rPr lang="en-GB" dirty="0" smtClean="0"/>
              <a:t>We may be the only professionals to have ‘seen’ children and young people under our care</a:t>
            </a:r>
          </a:p>
          <a:p>
            <a:r>
              <a:rPr lang="en-GB" dirty="0" smtClean="0"/>
              <a:t>We may notice factors we wouldn’t otherwise ‘see’ due to working online – window into their lives</a:t>
            </a:r>
          </a:p>
          <a:p>
            <a:r>
              <a:rPr lang="en-GB" dirty="0" smtClean="0"/>
              <a:t>Exploitation and grooming through online platforms has increased – NSPCC has warned of a ‘perfect storm’ for abusers to take advantage </a:t>
            </a:r>
          </a:p>
          <a:p>
            <a:r>
              <a:rPr lang="en-GB" dirty="0" smtClean="0"/>
              <a:t>Domestic abuse has increased due to lock down</a:t>
            </a:r>
          </a:p>
          <a:p>
            <a:r>
              <a:rPr lang="en-GB" dirty="0" smtClean="0"/>
              <a:t>Impact on mental health of children and families as a result of COVID-19</a:t>
            </a:r>
          </a:p>
          <a:p>
            <a:r>
              <a:rPr lang="en-GB" dirty="0" smtClean="0"/>
              <a:t>Take care of yourselves during this session – step away if you need to and seek support thereafter</a:t>
            </a:r>
          </a:p>
        </p:txBody>
      </p:sp>
    </p:spTree>
    <p:extLst>
      <p:ext uri="{BB962C8B-B14F-4D97-AF65-F5344CB8AC3E}">
        <p14:creationId xmlns:p14="http://schemas.microsoft.com/office/powerpoint/2010/main" val="8952246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Domestic Abuse</a:t>
            </a:r>
            <a:endParaRPr lang="en-GB" dirty="0"/>
          </a:p>
        </p:txBody>
      </p:sp>
      <p:sp>
        <p:nvSpPr>
          <p:cNvPr id="3" name="Content Placeholder 2"/>
          <p:cNvSpPr>
            <a:spLocks noGrp="1"/>
          </p:cNvSpPr>
          <p:nvPr>
            <p:ph idx="1"/>
          </p:nvPr>
        </p:nvSpPr>
        <p:spPr>
          <a:xfrm>
            <a:off x="865970" y="3068960"/>
            <a:ext cx="7380026" cy="3530600"/>
          </a:xfrm>
        </p:spPr>
        <p:txBody>
          <a:bodyPr/>
          <a:lstStyle/>
          <a:p>
            <a:r>
              <a:rPr lang="en-GB" dirty="0" smtClean="0"/>
              <a:t>Recent reports that rates of domestic homicide have more than doubled since the COVID-19 lockdown </a:t>
            </a:r>
          </a:p>
          <a:p>
            <a:r>
              <a:rPr lang="en-GB" dirty="0" smtClean="0"/>
              <a:t>COVID-19 presents additional challenges and barriers – routes for accessing support can be limited/restricted</a:t>
            </a:r>
          </a:p>
          <a:p>
            <a:r>
              <a:rPr lang="en-GB" dirty="0" smtClean="0"/>
              <a:t>Our job is not to enquire but to take action if we suspect that someone is at risk of domestic abuse</a:t>
            </a:r>
          </a:p>
          <a:p>
            <a:r>
              <a:rPr lang="en-GB" dirty="0" smtClean="0"/>
              <a:t>We must be aware of referral pathways so we can signpost if we are asked by our clients for help</a:t>
            </a:r>
          </a:p>
          <a:p>
            <a:endParaRPr lang="en-GB" dirty="0"/>
          </a:p>
        </p:txBody>
      </p:sp>
    </p:spTree>
    <p:extLst>
      <p:ext uri="{BB962C8B-B14F-4D97-AF65-F5344CB8AC3E}">
        <p14:creationId xmlns:p14="http://schemas.microsoft.com/office/powerpoint/2010/main" val="17082936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5970" y="692696"/>
            <a:ext cx="6343672" cy="944267"/>
          </a:xfrm>
        </p:spPr>
        <p:txBody>
          <a:bodyPr/>
          <a:lstStyle/>
          <a:p>
            <a:r>
              <a:rPr lang="en-GB" dirty="0" smtClean="0"/>
              <a:t>How can we help keep our clients safe?</a:t>
            </a:r>
            <a:endParaRPr lang="en-GB" dirty="0"/>
          </a:p>
        </p:txBody>
      </p:sp>
      <p:sp>
        <p:nvSpPr>
          <p:cNvPr id="3" name="Content Placeholder 2"/>
          <p:cNvSpPr>
            <a:spLocks noGrp="1"/>
          </p:cNvSpPr>
          <p:nvPr>
            <p:ph idx="1"/>
          </p:nvPr>
        </p:nvSpPr>
        <p:spPr>
          <a:xfrm>
            <a:off x="864382" y="2489200"/>
            <a:ext cx="7740066" cy="3530600"/>
          </a:xfrm>
        </p:spPr>
        <p:txBody>
          <a:bodyPr>
            <a:normAutofit fontScale="92500" lnSpcReduction="10000"/>
          </a:bodyPr>
          <a:lstStyle/>
          <a:p>
            <a:r>
              <a:rPr lang="en-GB" dirty="0" smtClean="0"/>
              <a:t>If you consider your client or their family’s safety to be at immediate risk, you should call the emergency service (999)</a:t>
            </a:r>
          </a:p>
          <a:p>
            <a:r>
              <a:rPr lang="en-GB" dirty="0" smtClean="0"/>
              <a:t>If a disclosure is made or you suspect that there is domestic abuse taking place, you should speak to one of the designated safeguarding leads as soon as possible (Emma Prince or Helen Prince) and, if unable to reach them, call the Children and Families Hub for advice. </a:t>
            </a:r>
          </a:p>
          <a:p>
            <a:r>
              <a:rPr lang="en-GB" dirty="0" smtClean="0"/>
              <a:t>We are able to refer on to specialist services within Essex if advised to do so by the Children and Families Hub, or even if we deem it is appropriate to do so. This could be a referral to social care or a MARAC referral (Multi Agency Risk Assessment Conference) – any such referral would normally be carried out by the Designated Safeguarding Lead. </a:t>
            </a:r>
            <a:endParaRPr lang="en-GB" dirty="0"/>
          </a:p>
        </p:txBody>
      </p:sp>
    </p:spTree>
    <p:extLst>
      <p:ext uri="{BB962C8B-B14F-4D97-AF65-F5344CB8AC3E}">
        <p14:creationId xmlns:p14="http://schemas.microsoft.com/office/powerpoint/2010/main" val="1780932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Signposting</a:t>
            </a:r>
            <a:endParaRPr lang="en-GB" dirty="0"/>
          </a:p>
        </p:txBody>
      </p:sp>
      <p:sp>
        <p:nvSpPr>
          <p:cNvPr id="3" name="Content Placeholder 2"/>
          <p:cNvSpPr>
            <a:spLocks noGrp="1"/>
          </p:cNvSpPr>
          <p:nvPr>
            <p:ph idx="1"/>
          </p:nvPr>
        </p:nvSpPr>
        <p:spPr>
          <a:xfrm>
            <a:off x="864382" y="2489200"/>
            <a:ext cx="8028098" cy="4108152"/>
          </a:xfrm>
        </p:spPr>
        <p:txBody>
          <a:bodyPr>
            <a:normAutofit lnSpcReduction="10000"/>
          </a:bodyPr>
          <a:lstStyle/>
          <a:p>
            <a:r>
              <a:rPr lang="en-GB" b="1" dirty="0" smtClean="0"/>
              <a:t>National Domestic Abuse Helpline </a:t>
            </a:r>
            <a:r>
              <a:rPr lang="en-GB" dirty="0" smtClean="0"/>
              <a:t>(24/7) 0808 2000 247</a:t>
            </a:r>
          </a:p>
          <a:p>
            <a:r>
              <a:rPr lang="en-GB" b="1" dirty="0" smtClean="0"/>
              <a:t>Rape Crisis</a:t>
            </a:r>
            <a:r>
              <a:rPr lang="en-GB" dirty="0" smtClean="0"/>
              <a:t>: 0808 802 9999 – also an online chat </a:t>
            </a:r>
            <a:r>
              <a:rPr lang="en-GB" dirty="0"/>
              <a:t>service available via </a:t>
            </a:r>
            <a:r>
              <a:rPr lang="en-GB" dirty="0">
                <a:hlinkClick r:id="rId2"/>
              </a:rPr>
              <a:t>https://rapecrisis.org.uk/get-help/live-chat-helpline</a:t>
            </a:r>
            <a:r>
              <a:rPr lang="en-GB" dirty="0" smtClean="0">
                <a:hlinkClick r:id="rId2"/>
              </a:rPr>
              <a:t>/</a:t>
            </a:r>
            <a:endParaRPr lang="en-GB" dirty="0" smtClean="0"/>
          </a:p>
          <a:p>
            <a:r>
              <a:rPr lang="en-GB" b="1" dirty="0" smtClean="0"/>
              <a:t>Women’s Aid: </a:t>
            </a:r>
            <a:r>
              <a:rPr lang="en-GB" dirty="0" smtClean="0"/>
              <a:t>provide an online chat service available </a:t>
            </a:r>
            <a:r>
              <a:rPr lang="en-GB" dirty="0"/>
              <a:t>via </a:t>
            </a:r>
            <a:r>
              <a:rPr lang="en-GB" dirty="0">
                <a:hlinkClick r:id="rId3"/>
              </a:rPr>
              <a:t>https://chat.womensaid.org.uk</a:t>
            </a:r>
            <a:r>
              <a:rPr lang="en-GB" dirty="0" smtClean="0">
                <a:hlinkClick r:id="rId3"/>
              </a:rPr>
              <a:t>/</a:t>
            </a:r>
            <a:endParaRPr lang="en-GB" dirty="0" smtClean="0"/>
          </a:p>
          <a:p>
            <a:r>
              <a:rPr lang="en-GB" b="1" dirty="0" smtClean="0"/>
              <a:t>The Survivors’ Forum </a:t>
            </a:r>
            <a:r>
              <a:rPr lang="en-GB" dirty="0" smtClean="0"/>
              <a:t>(24/7): an online resource for survivors of domestic abuse</a:t>
            </a:r>
          </a:p>
          <a:p>
            <a:r>
              <a:rPr lang="en-GB" b="1" dirty="0" smtClean="0"/>
              <a:t>Changing Pathways: </a:t>
            </a:r>
            <a:r>
              <a:rPr lang="en-GB" dirty="0" smtClean="0"/>
              <a:t>Advice Line </a:t>
            </a:r>
            <a:r>
              <a:rPr lang="en-GB" dirty="0" smtClean="0"/>
              <a:t>0330 </a:t>
            </a:r>
            <a:r>
              <a:rPr lang="en-GB" dirty="0"/>
              <a:t>333 7 </a:t>
            </a:r>
            <a:r>
              <a:rPr lang="en-GB" dirty="0" smtClean="0"/>
              <a:t>444 </a:t>
            </a:r>
            <a:r>
              <a:rPr lang="en-GB" dirty="0"/>
              <a:t>General Enquiries Phone: 01268 729 </a:t>
            </a:r>
            <a:r>
              <a:rPr lang="en-GB" dirty="0" smtClean="0"/>
              <a:t>707 Email</a:t>
            </a:r>
            <a:r>
              <a:rPr lang="en-GB" dirty="0"/>
              <a:t>: </a:t>
            </a:r>
            <a:r>
              <a:rPr lang="en-GB" dirty="0" smtClean="0">
                <a:hlinkClick r:id="rId4"/>
              </a:rPr>
              <a:t>welcome@changingpathways.org</a:t>
            </a:r>
            <a:r>
              <a:rPr lang="en-GB" dirty="0" smtClean="0"/>
              <a:t> </a:t>
            </a:r>
            <a:endParaRPr lang="en-GB" dirty="0" smtClean="0"/>
          </a:p>
          <a:p>
            <a:r>
              <a:rPr lang="en-GB" dirty="0" smtClean="0"/>
              <a:t>You can inform clients that if they </a:t>
            </a:r>
            <a:r>
              <a:rPr lang="en-GB" dirty="0"/>
              <a:t>call </a:t>
            </a:r>
            <a:r>
              <a:rPr lang="en-GB" dirty="0" smtClean="0"/>
              <a:t>999 from </a:t>
            </a:r>
            <a:r>
              <a:rPr lang="en-GB" dirty="0"/>
              <a:t>a </a:t>
            </a:r>
            <a:r>
              <a:rPr lang="en-GB" dirty="0" smtClean="0"/>
              <a:t>mobile but can’t speak, they can press 55 </a:t>
            </a:r>
            <a:r>
              <a:rPr lang="en-GB" dirty="0"/>
              <a:t>to </a:t>
            </a:r>
            <a:r>
              <a:rPr lang="en-GB" dirty="0" smtClean="0"/>
              <a:t>‘Make Themselves Heard’ </a:t>
            </a:r>
            <a:r>
              <a:rPr lang="en-GB" dirty="0"/>
              <a:t>- this will transfer </a:t>
            </a:r>
            <a:r>
              <a:rPr lang="en-GB" dirty="0" smtClean="0"/>
              <a:t>their call </a:t>
            </a:r>
            <a:r>
              <a:rPr lang="en-GB" dirty="0"/>
              <a:t>to the </a:t>
            </a:r>
            <a:r>
              <a:rPr lang="en-GB" dirty="0" smtClean="0"/>
              <a:t>police. (Pressing </a:t>
            </a:r>
            <a:r>
              <a:rPr lang="en-GB" dirty="0"/>
              <a:t>55 only works on mobiles and does not allow police to track your location</a:t>
            </a:r>
            <a:r>
              <a:rPr lang="en-GB" dirty="0" smtClean="0"/>
              <a:t>.)</a:t>
            </a:r>
          </a:p>
        </p:txBody>
      </p:sp>
    </p:spTree>
    <p:extLst>
      <p:ext uri="{BB962C8B-B14F-4D97-AF65-F5344CB8AC3E}">
        <p14:creationId xmlns:p14="http://schemas.microsoft.com/office/powerpoint/2010/main" val="28728660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Child Criminal Exploitation</a:t>
            </a:r>
            <a:endParaRPr lang="en-GB" dirty="0"/>
          </a:p>
        </p:txBody>
      </p:sp>
      <p:sp>
        <p:nvSpPr>
          <p:cNvPr id="3" name="Content Placeholder 2"/>
          <p:cNvSpPr>
            <a:spLocks noGrp="1"/>
          </p:cNvSpPr>
          <p:nvPr>
            <p:ph idx="1"/>
          </p:nvPr>
        </p:nvSpPr>
        <p:spPr>
          <a:xfrm>
            <a:off x="864382" y="2489200"/>
            <a:ext cx="7812074" cy="3530600"/>
          </a:xfrm>
        </p:spPr>
        <p:txBody>
          <a:bodyPr>
            <a:normAutofit/>
          </a:bodyPr>
          <a:lstStyle/>
          <a:p>
            <a:r>
              <a:rPr lang="en-GB" b="1" dirty="0"/>
              <a:t>Child criminal exploitation (CCE) </a:t>
            </a:r>
            <a:r>
              <a:rPr lang="en-GB" dirty="0"/>
              <a:t>occurs where an individual or group takes advantage of an imbalance of power to coerce, control, manipulate or deceive a child or young person under the age of 18</a:t>
            </a:r>
            <a:r>
              <a:rPr lang="en-GB" dirty="0" smtClean="0"/>
              <a:t>.</a:t>
            </a:r>
          </a:p>
          <a:p>
            <a:r>
              <a:rPr lang="en-GB" dirty="0"/>
              <a:t>The victim may have been criminally exploited even if the activity appears consensual. CCE does not always involve physical contact, it can also occur through the use of technology.  (Home Office, 2018</a:t>
            </a:r>
            <a:r>
              <a:rPr lang="en-GB" dirty="0" smtClean="0"/>
              <a:t>).</a:t>
            </a:r>
            <a:endParaRPr lang="en-GB" dirty="0"/>
          </a:p>
          <a:p>
            <a:r>
              <a:rPr lang="en-GB" dirty="0"/>
              <a:t> CCE is a broad term and can include forcing children into criminal activities such as the sale and distribution of drugs (county lines), working in cannabis farms, or committing theft</a:t>
            </a:r>
          </a:p>
        </p:txBody>
      </p:sp>
    </p:spTree>
    <p:extLst>
      <p:ext uri="{BB962C8B-B14F-4D97-AF65-F5344CB8AC3E}">
        <p14:creationId xmlns:p14="http://schemas.microsoft.com/office/powerpoint/2010/main" val="31953440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County Lines</a:t>
            </a:r>
            <a:endParaRPr lang="en-GB" dirty="0"/>
          </a:p>
        </p:txBody>
      </p:sp>
      <p:pic>
        <p:nvPicPr>
          <p:cNvPr id="4" name="NBsC4qCabnc"/>
          <p:cNvPicPr>
            <a:picLocks noRot="1" noChangeAspect="1"/>
          </p:cNvPicPr>
          <p:nvPr>
            <a:videoFile r:link="rId1"/>
          </p:nvPr>
        </p:nvPicPr>
        <p:blipFill>
          <a:blip r:embed="rId3"/>
          <a:stretch>
            <a:fillRect/>
          </a:stretch>
        </p:blipFill>
        <p:spPr>
          <a:xfrm>
            <a:off x="2267744" y="2780928"/>
            <a:ext cx="4572000" cy="2571750"/>
          </a:xfrm>
          <a:prstGeom prst="rect">
            <a:avLst/>
          </a:prstGeom>
        </p:spPr>
      </p:pic>
    </p:spTree>
    <p:extLst>
      <p:ext uri="{BB962C8B-B14F-4D97-AF65-F5344CB8AC3E}">
        <p14:creationId xmlns:p14="http://schemas.microsoft.com/office/powerpoint/2010/main" val="356031926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cTn>
                <p:tgtEl>
                  <p:spTgt spid="4"/>
                </p:tgtEl>
              </p:cMediaNode>
            </p:video>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B55AB6B7B15804C9AC374CA8777AB07" ma:contentTypeVersion="2" ma:contentTypeDescription="Create a new document." ma:contentTypeScope="" ma:versionID="3abd00f1dc7cb1138446fdea7af66005">
  <xsd:schema xmlns:xsd="http://www.w3.org/2001/XMLSchema" xmlns:xs="http://www.w3.org/2001/XMLSchema" xmlns:p="http://schemas.microsoft.com/office/2006/metadata/properties" xmlns:ns1="http://schemas.microsoft.com/sharepoint/v3" targetNamespace="http://schemas.microsoft.com/office/2006/metadata/properties" ma:root="true" ma:fieldsID="ed6af4ca5d5b7d22a02b0ed912e052b7"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2BC3DDBC-6A12-453E-874F-7308A84D9F2E}">
  <ds:schemaRefs>
    <ds:schemaRef ds:uri="http://schemas.microsoft.com/sharepoint/v3/contenttype/forms"/>
  </ds:schemaRefs>
</ds:datastoreItem>
</file>

<file path=customXml/itemProps2.xml><?xml version="1.0" encoding="utf-8"?>
<ds:datastoreItem xmlns:ds="http://schemas.openxmlformats.org/officeDocument/2006/customXml" ds:itemID="{D65F3A2B-E938-460F-BBB4-5EE0A95FA92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C44B49B-65CA-4322-9319-5F3244E53DA7}">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schemas.microsoft.com/sharepoint/v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25029</TotalTime>
  <Words>2710</Words>
  <Application>Microsoft Office PowerPoint</Application>
  <PresentationFormat>On-screen Show (4:3)</PresentationFormat>
  <Paragraphs>139</Paragraphs>
  <Slides>25</Slides>
  <Notes>3</Notes>
  <HiddenSlides>0</HiddenSlides>
  <MMClips>2</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MS PGothic</vt:lpstr>
      <vt:lpstr>Arial</vt:lpstr>
      <vt:lpstr>Calibri</vt:lpstr>
      <vt:lpstr>Century Gothic</vt:lpstr>
      <vt:lpstr>Times</vt:lpstr>
      <vt:lpstr>Wingdings 3</vt:lpstr>
      <vt:lpstr>Ion Boardroom</vt:lpstr>
      <vt:lpstr>PowerPoint Presentation</vt:lpstr>
      <vt:lpstr>Reminder: what is safeguarding? </vt:lpstr>
      <vt:lpstr>Important points to remember</vt:lpstr>
      <vt:lpstr>Safeguarding throughout COVID-19</vt:lpstr>
      <vt:lpstr>Domestic Abuse</vt:lpstr>
      <vt:lpstr>How can we help keep our clients safe?</vt:lpstr>
      <vt:lpstr>Key Signposting</vt:lpstr>
      <vt:lpstr>Child Criminal Exploitation</vt:lpstr>
      <vt:lpstr>County Lines</vt:lpstr>
      <vt:lpstr>County Lines</vt:lpstr>
      <vt:lpstr>CCE can…</vt:lpstr>
      <vt:lpstr>Signs to look out for:</vt:lpstr>
      <vt:lpstr>What can we do?</vt:lpstr>
      <vt:lpstr>I Didn’t Know…</vt:lpstr>
      <vt:lpstr>Child Sexual Exploitation</vt:lpstr>
      <vt:lpstr>Being groomed online for sexual exploitation</vt:lpstr>
      <vt:lpstr>1. Befriending</vt:lpstr>
      <vt:lpstr>2. Exchange</vt:lpstr>
      <vt:lpstr>3. Control</vt:lpstr>
      <vt:lpstr>4. Exploitation</vt:lpstr>
      <vt:lpstr>Types of CSE</vt:lpstr>
      <vt:lpstr>Types of CSE (continued)</vt:lpstr>
      <vt:lpstr>What can we do?</vt:lpstr>
      <vt:lpstr>Further information / Signposting</vt:lpstr>
      <vt:lpstr>Contacts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 Watts</dc:creator>
  <cp:lastModifiedBy>Emma Prince</cp:lastModifiedBy>
  <cp:revision>235</cp:revision>
  <cp:lastPrinted>2019-03-06T17:36:24Z</cp:lastPrinted>
  <dcterms:created xsi:type="dcterms:W3CDTF">2014-01-13T21:37:35Z</dcterms:created>
  <dcterms:modified xsi:type="dcterms:W3CDTF">2020-08-20T12:36:19Z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0x010100DB55AB6B7B15804C9AC374CA8777AB07</vt:lpwstr>
  </property>
  <property fmtid="{D5CDD505-2E9C-101B-9397-08002B2CF9AE}" pid="3" name="Order">
    <vt:r8>1300</vt:r8>
  </property>
  <property fmtid="{D5CDD505-2E9C-101B-9397-08002B2CF9AE}" pid="4" name="xd_Signature">
    <vt:bool>false</vt:bool>
  </property>
  <property fmtid="{D5CDD505-2E9C-101B-9397-08002B2CF9AE}" pid="5" name="xd_ProgID">
    <vt:lpwstr/>
  </property>
  <property fmtid="{D5CDD505-2E9C-101B-9397-08002B2CF9AE}" pid="6" name="SharedWithUsers">
    <vt:lpwstr/>
  </property>
  <property fmtid="{D5CDD505-2E9C-101B-9397-08002B2CF9AE}" pid="7" name="_SourceUrl">
    <vt:lpwstr/>
  </property>
  <property fmtid="{D5CDD505-2E9C-101B-9397-08002B2CF9AE}" pid="8" name="_SharedFileIndex">
    <vt:lpwstr/>
  </property>
  <property fmtid="{D5CDD505-2E9C-101B-9397-08002B2CF9AE}" pid="9" name="TemplateUrl">
    <vt:lpwstr/>
  </property>
</Properties>
</file>